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8288000" cy="10287000"/>
  <p:notesSz cx="6858000" cy="9144000"/>
  <p:embeddedFontLst>
    <p:embeddedFont>
      <p:font typeface="Anton" pitchFamily="2" charset="0"/>
      <p:regular r:id="rId16"/>
    </p:embeddedFont>
    <p:embeddedFont>
      <p:font typeface="Antonio Light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olanda Castellana" userId="ba45ff01-0962-4a19-b08c-80965445fabd" providerId="ADAL" clId="{79F2195C-ABC0-4648-82DF-88135B7BED4A}"/>
    <pc:docChg chg="undo custSel modSld">
      <pc:chgData name="Iolanda Castellana" userId="ba45ff01-0962-4a19-b08c-80965445fabd" providerId="ADAL" clId="{79F2195C-ABC0-4648-82DF-88135B7BED4A}" dt="2022-07-12T10:57:37.825" v="159" actId="255"/>
      <pc:docMkLst>
        <pc:docMk/>
      </pc:docMkLst>
      <pc:sldChg chg="addSp delSp modSp mod">
        <pc:chgData name="Iolanda Castellana" userId="ba45ff01-0962-4a19-b08c-80965445fabd" providerId="ADAL" clId="{79F2195C-ABC0-4648-82DF-88135B7BED4A}" dt="2022-07-12T10:56:53.516" v="148" actId="1076"/>
        <pc:sldMkLst>
          <pc:docMk/>
          <pc:sldMk cId="0" sldId="262"/>
        </pc:sldMkLst>
        <pc:spChg chg="add del mod">
          <ac:chgData name="Iolanda Castellana" userId="ba45ff01-0962-4a19-b08c-80965445fabd" providerId="ADAL" clId="{79F2195C-ABC0-4648-82DF-88135B7BED4A}" dt="2022-07-12T10:56:53.516" v="148" actId="1076"/>
          <ac:spMkLst>
            <pc:docMk/>
            <pc:sldMk cId="0" sldId="262"/>
            <ac:spMk id="26" creationId="{00000000-0000-0000-0000-000000000000}"/>
          </ac:spMkLst>
        </pc:spChg>
        <pc:spChg chg="add del">
          <ac:chgData name="Iolanda Castellana" userId="ba45ff01-0962-4a19-b08c-80965445fabd" providerId="ADAL" clId="{79F2195C-ABC0-4648-82DF-88135B7BED4A}" dt="2022-07-12T10:56:01.865" v="2" actId="22"/>
          <ac:spMkLst>
            <pc:docMk/>
            <pc:sldMk cId="0" sldId="262"/>
            <ac:spMk id="29" creationId="{0DDA6B6B-F6E5-CBA0-08F8-A258A76215D9}"/>
          </ac:spMkLst>
        </pc:spChg>
      </pc:sldChg>
      <pc:sldChg chg="addSp modSp mod">
        <pc:chgData name="Iolanda Castellana" userId="ba45ff01-0962-4a19-b08c-80965445fabd" providerId="ADAL" clId="{79F2195C-ABC0-4648-82DF-88135B7BED4A}" dt="2022-07-12T10:57:37.825" v="159" actId="255"/>
        <pc:sldMkLst>
          <pc:docMk/>
          <pc:sldMk cId="0" sldId="267"/>
        </pc:sldMkLst>
        <pc:spChg chg="mod">
          <ac:chgData name="Iolanda Castellana" userId="ba45ff01-0962-4a19-b08c-80965445fabd" providerId="ADAL" clId="{79F2195C-ABC0-4648-82DF-88135B7BED4A}" dt="2022-07-12T10:57:22.534" v="153" actId="1076"/>
          <ac:spMkLst>
            <pc:docMk/>
            <pc:sldMk cId="0" sldId="267"/>
            <ac:spMk id="25" creationId="{00000000-0000-0000-0000-000000000000}"/>
          </ac:spMkLst>
        </pc:spChg>
        <pc:spChg chg="add mod">
          <ac:chgData name="Iolanda Castellana" userId="ba45ff01-0962-4a19-b08c-80965445fabd" providerId="ADAL" clId="{79F2195C-ABC0-4648-82DF-88135B7BED4A}" dt="2022-07-12T10:57:37.825" v="159" actId="255"/>
          <ac:spMkLst>
            <pc:docMk/>
            <pc:sldMk cId="0" sldId="267"/>
            <ac:spMk id="27" creationId="{890D0BA5-9D5E-A08A-0E20-3104B0465F39}"/>
          </ac:spMkLst>
        </pc:spChg>
        <pc:grpChg chg="mod">
          <ac:chgData name="Iolanda Castellana" userId="ba45ff01-0962-4a19-b08c-80965445fabd" providerId="ADAL" clId="{79F2195C-ABC0-4648-82DF-88135B7BED4A}" dt="2022-07-12T10:57:31.822" v="157" actId="1076"/>
          <ac:grpSpMkLst>
            <pc:docMk/>
            <pc:sldMk cId="0" sldId="267"/>
            <ac:grpSpMk id="2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kenextinflorence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1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D0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09194" y="2774082"/>
            <a:ext cx="1141816" cy="3086100"/>
            <a:chOff x="0" y="0"/>
            <a:chExt cx="300725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0725" cy="812800"/>
            </a:xfrm>
            <a:custGeom>
              <a:avLst/>
              <a:gdLst/>
              <a:ahLst/>
              <a:cxnLst/>
              <a:rect l="l" t="t" r="r" b="b"/>
              <a:pathLst>
                <a:path w="300725" h="812800">
                  <a:moveTo>
                    <a:pt x="0" y="0"/>
                  </a:moveTo>
                  <a:lnTo>
                    <a:pt x="300725" y="0"/>
                  </a:lnTo>
                  <a:lnTo>
                    <a:pt x="30072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2F3F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448311" y="1197099"/>
            <a:ext cx="4560884" cy="3086100"/>
            <a:chOff x="0" y="0"/>
            <a:chExt cx="120122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01220" cy="812800"/>
            </a:xfrm>
            <a:custGeom>
              <a:avLst/>
              <a:gdLst/>
              <a:ahLst/>
              <a:cxnLst/>
              <a:rect l="l" t="t" r="r" b="b"/>
              <a:pathLst>
                <a:path w="1201220" h="812800">
                  <a:moveTo>
                    <a:pt x="0" y="0"/>
                  </a:moveTo>
                  <a:lnTo>
                    <a:pt x="1201220" y="0"/>
                  </a:lnTo>
                  <a:lnTo>
                    <a:pt x="120122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2F3F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46218" y="7787410"/>
            <a:ext cx="2707635" cy="1303875"/>
            <a:chOff x="0" y="0"/>
            <a:chExt cx="713122" cy="34340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13122" cy="343407"/>
            </a:xfrm>
            <a:custGeom>
              <a:avLst/>
              <a:gdLst/>
              <a:ahLst/>
              <a:cxnLst/>
              <a:rect l="l" t="t" r="r" b="b"/>
              <a:pathLst>
                <a:path w="713122" h="343407">
                  <a:moveTo>
                    <a:pt x="0" y="0"/>
                  </a:moveTo>
                  <a:lnTo>
                    <a:pt x="713122" y="0"/>
                  </a:lnTo>
                  <a:lnTo>
                    <a:pt x="713122" y="343407"/>
                  </a:lnTo>
                  <a:lnTo>
                    <a:pt x="0" y="343407"/>
                  </a:lnTo>
                  <a:close/>
                </a:path>
              </a:pathLst>
            </a:custGeom>
            <a:solidFill>
              <a:srgbClr val="F2F3F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09685" y="4701310"/>
            <a:ext cx="4560884" cy="3086100"/>
            <a:chOff x="0" y="0"/>
            <a:chExt cx="120122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01220" cy="812800"/>
            </a:xfrm>
            <a:custGeom>
              <a:avLst/>
              <a:gdLst/>
              <a:ahLst/>
              <a:cxnLst/>
              <a:rect l="l" t="t" r="r" b="b"/>
              <a:pathLst>
                <a:path w="1201220" h="812800">
                  <a:moveTo>
                    <a:pt x="0" y="0"/>
                  </a:moveTo>
                  <a:lnTo>
                    <a:pt x="1201220" y="0"/>
                  </a:lnTo>
                  <a:lnTo>
                    <a:pt x="120122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2F3F4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1226636">
            <a:off x="8643731" y="4790604"/>
            <a:ext cx="4514736" cy="4699260"/>
            <a:chOff x="0" y="0"/>
            <a:chExt cx="1189066" cy="123766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89066" cy="1237665"/>
            </a:xfrm>
            <a:custGeom>
              <a:avLst/>
              <a:gdLst/>
              <a:ahLst/>
              <a:cxnLst/>
              <a:rect l="l" t="t" r="r" b="b"/>
              <a:pathLst>
                <a:path w="1189066" h="1237665">
                  <a:moveTo>
                    <a:pt x="0" y="0"/>
                  </a:moveTo>
                  <a:lnTo>
                    <a:pt x="1189066" y="0"/>
                  </a:lnTo>
                  <a:lnTo>
                    <a:pt x="1189066" y="1237665"/>
                  </a:lnTo>
                  <a:lnTo>
                    <a:pt x="0" y="1237665"/>
                  </a:lnTo>
                  <a:close/>
                </a:path>
              </a:pathLst>
            </a:custGeom>
            <a:solidFill>
              <a:srgbClr val="59DC9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 l="14800" t="8081" r="13455" b="10534"/>
          <a:stretch>
            <a:fillRect/>
          </a:stretch>
        </p:blipFill>
        <p:spPr>
          <a:xfrm>
            <a:off x="821657" y="492569"/>
            <a:ext cx="8322343" cy="9301862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 rot="-619805">
            <a:off x="12524987" y="4711143"/>
            <a:ext cx="5184072" cy="4547708"/>
            <a:chOff x="0" y="0"/>
            <a:chExt cx="1365352" cy="119775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365352" cy="1197750"/>
            </a:xfrm>
            <a:custGeom>
              <a:avLst/>
              <a:gdLst/>
              <a:ahLst/>
              <a:cxnLst/>
              <a:rect l="l" t="t" r="r" b="b"/>
              <a:pathLst>
                <a:path w="1365352" h="1197750">
                  <a:moveTo>
                    <a:pt x="0" y="0"/>
                  </a:moveTo>
                  <a:lnTo>
                    <a:pt x="1365352" y="0"/>
                  </a:lnTo>
                  <a:lnTo>
                    <a:pt x="1365352" y="1197750"/>
                  </a:lnTo>
                  <a:lnTo>
                    <a:pt x="0" y="1197750"/>
                  </a:lnTo>
                  <a:close/>
                </a:path>
              </a:pathLst>
            </a:custGeom>
            <a:solidFill>
              <a:srgbClr val="59DC90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540202" y="1695168"/>
            <a:ext cx="5090141" cy="4909904"/>
            <a:chOff x="0" y="0"/>
            <a:chExt cx="1340613" cy="129314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340613" cy="1293143"/>
            </a:xfrm>
            <a:custGeom>
              <a:avLst/>
              <a:gdLst/>
              <a:ahLst/>
              <a:cxnLst/>
              <a:rect l="l" t="t" r="r" b="b"/>
              <a:pathLst>
                <a:path w="1340613" h="1293143">
                  <a:moveTo>
                    <a:pt x="0" y="0"/>
                  </a:moveTo>
                  <a:lnTo>
                    <a:pt x="1340613" y="0"/>
                  </a:lnTo>
                  <a:lnTo>
                    <a:pt x="1340613" y="1293143"/>
                  </a:lnTo>
                  <a:lnTo>
                    <a:pt x="0" y="1293143"/>
                  </a:lnTo>
                  <a:close/>
                </a:path>
              </a:pathLst>
            </a:custGeom>
            <a:solidFill>
              <a:srgbClr val="59DC9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9144000" y="2427543"/>
            <a:ext cx="9143004" cy="5483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664"/>
              </a:lnSpc>
            </a:pPr>
            <a:r>
              <a:rPr lang="en-US" sz="10474">
                <a:solidFill>
                  <a:srgbClr val="000000"/>
                </a:solidFill>
                <a:latin typeface="Anton"/>
              </a:rPr>
              <a:t>ECOSISTEMA DELL'INNOVAZIONE FIORENTINO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654396">
            <a:off x="6471690" y="3383556"/>
            <a:ext cx="5936647" cy="6278958"/>
            <a:chOff x="0" y="0"/>
            <a:chExt cx="1563561" cy="16537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63561" cy="1653717"/>
            </a:xfrm>
            <a:custGeom>
              <a:avLst/>
              <a:gdLst/>
              <a:ahLst/>
              <a:cxnLst/>
              <a:rect l="l" t="t" r="r" b="b"/>
              <a:pathLst>
                <a:path w="1563561" h="1653717">
                  <a:moveTo>
                    <a:pt x="0" y="0"/>
                  </a:moveTo>
                  <a:lnTo>
                    <a:pt x="1563561" y="0"/>
                  </a:lnTo>
                  <a:lnTo>
                    <a:pt x="1563561" y="1653717"/>
                  </a:lnTo>
                  <a:lnTo>
                    <a:pt x="0" y="1653717"/>
                  </a:lnTo>
                  <a:close/>
                </a:path>
              </a:pathLst>
            </a:custGeom>
            <a:solidFill>
              <a:srgbClr val="3AD06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261750" y="918728"/>
            <a:ext cx="6019438" cy="5476857"/>
            <a:chOff x="0" y="0"/>
            <a:chExt cx="1585366" cy="14424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85366" cy="1442464"/>
            </a:xfrm>
            <a:custGeom>
              <a:avLst/>
              <a:gdLst/>
              <a:ahLst/>
              <a:cxnLst/>
              <a:rect l="l" t="t" r="r" b="b"/>
              <a:pathLst>
                <a:path w="1585366" h="1442464">
                  <a:moveTo>
                    <a:pt x="0" y="0"/>
                  </a:moveTo>
                  <a:lnTo>
                    <a:pt x="1585366" y="0"/>
                  </a:lnTo>
                  <a:lnTo>
                    <a:pt x="1585366" y="1442464"/>
                  </a:lnTo>
                  <a:lnTo>
                    <a:pt x="0" y="1442464"/>
                  </a:lnTo>
                  <a:close/>
                </a:path>
              </a:pathLst>
            </a:custGeom>
            <a:solidFill>
              <a:srgbClr val="3AD06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66756" y="365118"/>
            <a:ext cx="1561129" cy="1744870"/>
            <a:chOff x="0" y="0"/>
            <a:chExt cx="2081505" cy="2326493"/>
          </a:xfrm>
        </p:grpSpPr>
        <p:grpSp>
          <p:nvGrpSpPr>
            <p:cNvPr id="9" name="Group 9"/>
            <p:cNvGrpSpPr/>
            <p:nvPr/>
          </p:nvGrpSpPr>
          <p:grpSpPr>
            <a:xfrm>
              <a:off x="1547568" y="570630"/>
              <a:ext cx="285580" cy="771866"/>
              <a:chOff x="0" y="0"/>
              <a:chExt cx="300725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300725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300725" h="812800">
                    <a:moveTo>
                      <a:pt x="0" y="0"/>
                    </a:moveTo>
                    <a:lnTo>
                      <a:pt x="300725" y="0"/>
                    </a:lnTo>
                    <a:lnTo>
                      <a:pt x="300725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2F3F4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98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406843" y="176210"/>
              <a:ext cx="1140725" cy="771866"/>
              <a:chOff x="0" y="0"/>
              <a:chExt cx="120122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20122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201220" h="812800">
                    <a:moveTo>
                      <a:pt x="0" y="0"/>
                    </a:moveTo>
                    <a:lnTo>
                      <a:pt x="1201220" y="0"/>
                    </a:lnTo>
                    <a:lnTo>
                      <a:pt x="120122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2F3F4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98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56209" y="1824516"/>
              <a:ext cx="677208" cy="326113"/>
              <a:chOff x="0" y="0"/>
              <a:chExt cx="713122" cy="343407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713122" cy="343407"/>
              </a:xfrm>
              <a:custGeom>
                <a:avLst/>
                <a:gdLst/>
                <a:ahLst/>
                <a:cxnLst/>
                <a:rect l="l" t="t" r="r" b="b"/>
                <a:pathLst>
                  <a:path w="713122" h="343407">
                    <a:moveTo>
                      <a:pt x="0" y="0"/>
                    </a:moveTo>
                    <a:lnTo>
                      <a:pt x="713122" y="0"/>
                    </a:lnTo>
                    <a:lnTo>
                      <a:pt x="713122" y="343407"/>
                    </a:lnTo>
                    <a:lnTo>
                      <a:pt x="0" y="343407"/>
                    </a:lnTo>
                    <a:close/>
                  </a:path>
                </a:pathLst>
              </a:custGeom>
              <a:solidFill>
                <a:srgbClr val="F2F3F4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98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22061" y="1052650"/>
              <a:ext cx="1140725" cy="771866"/>
              <a:chOff x="0" y="0"/>
              <a:chExt cx="120122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20122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201220" h="812800">
                    <a:moveTo>
                      <a:pt x="0" y="0"/>
                    </a:moveTo>
                    <a:lnTo>
                      <a:pt x="1201220" y="0"/>
                    </a:lnTo>
                    <a:lnTo>
                      <a:pt x="120122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2F3F4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98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/>
            <a:srcRect l="14800" t="8081" r="13455" b="10534"/>
            <a:stretch>
              <a:fillRect/>
            </a:stretch>
          </p:blipFill>
          <p:spPr>
            <a:xfrm>
              <a:off x="0" y="0"/>
              <a:ext cx="2081505" cy="2326493"/>
            </a:xfrm>
            <a:prstGeom prst="rect">
              <a:avLst/>
            </a:prstGeom>
          </p:spPr>
        </p:pic>
      </p:grpSp>
      <p:grpSp>
        <p:nvGrpSpPr>
          <p:cNvPr id="22" name="Group 22"/>
          <p:cNvGrpSpPr/>
          <p:nvPr/>
        </p:nvGrpSpPr>
        <p:grpSpPr>
          <a:xfrm rot="842843">
            <a:off x="344005" y="3824432"/>
            <a:ext cx="7807070" cy="6607638"/>
            <a:chOff x="0" y="0"/>
            <a:chExt cx="2056183" cy="174028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056183" cy="1740283"/>
            </a:xfrm>
            <a:custGeom>
              <a:avLst/>
              <a:gdLst/>
              <a:ahLst/>
              <a:cxnLst/>
              <a:rect l="l" t="t" r="r" b="b"/>
              <a:pathLst>
                <a:path w="2056183" h="1740283">
                  <a:moveTo>
                    <a:pt x="0" y="0"/>
                  </a:moveTo>
                  <a:lnTo>
                    <a:pt x="2056183" y="0"/>
                  </a:lnTo>
                  <a:lnTo>
                    <a:pt x="2056183" y="1740283"/>
                  </a:lnTo>
                  <a:lnTo>
                    <a:pt x="0" y="1740283"/>
                  </a:lnTo>
                  <a:close/>
                </a:path>
              </a:pathLst>
            </a:custGeom>
            <a:solidFill>
              <a:srgbClr val="3AD06C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434446" y="4493387"/>
            <a:ext cx="12026602" cy="4764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26"/>
              </a:lnSpc>
            </a:pPr>
            <a:r>
              <a:rPr lang="en-US" sz="13661">
                <a:solidFill>
                  <a:srgbClr val="000000"/>
                </a:solidFill>
                <a:latin typeface="Anton"/>
              </a:rPr>
              <a:t>PROSSIMI </a:t>
            </a:r>
          </a:p>
          <a:p>
            <a:pPr algn="ctr">
              <a:lnSpc>
                <a:spcPts val="19126"/>
              </a:lnSpc>
            </a:pPr>
            <a:r>
              <a:rPr lang="en-US" sz="13661">
                <a:solidFill>
                  <a:srgbClr val="000000"/>
                </a:solidFill>
                <a:latin typeface="Anton"/>
              </a:rPr>
              <a:t>APPUNTAMENTI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D0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654396">
            <a:off x="6708384" y="2637061"/>
            <a:ext cx="5936647" cy="6278958"/>
            <a:chOff x="0" y="0"/>
            <a:chExt cx="1563561" cy="16537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63561" cy="1653717"/>
            </a:xfrm>
            <a:custGeom>
              <a:avLst/>
              <a:gdLst/>
              <a:ahLst/>
              <a:cxnLst/>
              <a:rect l="l" t="t" r="r" b="b"/>
              <a:pathLst>
                <a:path w="1563561" h="1653717">
                  <a:moveTo>
                    <a:pt x="0" y="0"/>
                  </a:moveTo>
                  <a:lnTo>
                    <a:pt x="1563561" y="0"/>
                  </a:lnTo>
                  <a:lnTo>
                    <a:pt x="1563561" y="1653717"/>
                  </a:lnTo>
                  <a:lnTo>
                    <a:pt x="0" y="1653717"/>
                  </a:lnTo>
                  <a:close/>
                </a:path>
              </a:pathLst>
            </a:custGeom>
            <a:solidFill>
              <a:srgbClr val="59DC9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66756" y="365118"/>
            <a:ext cx="1230188" cy="1374978"/>
            <a:chOff x="0" y="0"/>
            <a:chExt cx="1640250" cy="1833304"/>
          </a:xfrm>
        </p:grpSpPr>
        <p:grpSp>
          <p:nvGrpSpPr>
            <p:cNvPr id="6" name="Group 6"/>
            <p:cNvGrpSpPr/>
            <p:nvPr/>
          </p:nvGrpSpPr>
          <p:grpSpPr>
            <a:xfrm>
              <a:off x="1219501" y="449663"/>
              <a:ext cx="225040" cy="608239"/>
              <a:chOff x="0" y="0"/>
              <a:chExt cx="300725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00725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300725" h="812800">
                    <a:moveTo>
                      <a:pt x="0" y="0"/>
                    </a:moveTo>
                    <a:lnTo>
                      <a:pt x="300725" y="0"/>
                    </a:lnTo>
                    <a:lnTo>
                      <a:pt x="300725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2F3F4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3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320597" y="138856"/>
              <a:ext cx="898904" cy="608239"/>
              <a:chOff x="0" y="0"/>
              <a:chExt cx="120122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20122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201220" h="812800">
                    <a:moveTo>
                      <a:pt x="0" y="0"/>
                    </a:moveTo>
                    <a:lnTo>
                      <a:pt x="1201220" y="0"/>
                    </a:lnTo>
                    <a:lnTo>
                      <a:pt x="120122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2F3F4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3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123095" y="1437740"/>
              <a:ext cx="533648" cy="256981"/>
              <a:chOff x="0" y="0"/>
              <a:chExt cx="713122" cy="343407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713122" cy="343407"/>
              </a:xfrm>
              <a:custGeom>
                <a:avLst/>
                <a:gdLst/>
                <a:ahLst/>
                <a:cxnLst/>
                <a:rect l="l" t="t" r="r" b="b"/>
                <a:pathLst>
                  <a:path w="713122" h="343407">
                    <a:moveTo>
                      <a:pt x="0" y="0"/>
                    </a:moveTo>
                    <a:lnTo>
                      <a:pt x="713122" y="0"/>
                    </a:lnTo>
                    <a:lnTo>
                      <a:pt x="713122" y="343407"/>
                    </a:lnTo>
                    <a:lnTo>
                      <a:pt x="0" y="343407"/>
                    </a:lnTo>
                    <a:close/>
                  </a:path>
                </a:pathLst>
              </a:custGeom>
              <a:solidFill>
                <a:srgbClr val="F2F3F4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3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96185" y="829501"/>
              <a:ext cx="898904" cy="608239"/>
              <a:chOff x="0" y="0"/>
              <a:chExt cx="120122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20122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201220" h="812800">
                    <a:moveTo>
                      <a:pt x="0" y="0"/>
                    </a:moveTo>
                    <a:lnTo>
                      <a:pt x="1201220" y="0"/>
                    </a:lnTo>
                    <a:lnTo>
                      <a:pt x="120122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2F3F4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3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/>
            <a:srcRect l="14800" t="8081" r="13455" b="10534"/>
            <a:stretch>
              <a:fillRect/>
            </a:stretch>
          </p:blipFill>
          <p:spPr>
            <a:xfrm>
              <a:off x="0" y="0"/>
              <a:ext cx="1640250" cy="1833304"/>
            </a:xfrm>
            <a:prstGeom prst="rect">
              <a:avLst/>
            </a:prstGeom>
          </p:spPr>
        </p:pic>
      </p:grpSp>
      <p:grpSp>
        <p:nvGrpSpPr>
          <p:cNvPr id="19" name="Group 19"/>
          <p:cNvGrpSpPr/>
          <p:nvPr/>
        </p:nvGrpSpPr>
        <p:grpSpPr>
          <a:xfrm rot="842843">
            <a:off x="-20371" y="4577535"/>
            <a:ext cx="6605859" cy="6157450"/>
            <a:chOff x="0" y="0"/>
            <a:chExt cx="1739815" cy="162171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739815" cy="1621715"/>
            </a:xfrm>
            <a:custGeom>
              <a:avLst/>
              <a:gdLst/>
              <a:ahLst/>
              <a:cxnLst/>
              <a:rect l="l" t="t" r="r" b="b"/>
              <a:pathLst>
                <a:path w="1739815" h="1621715">
                  <a:moveTo>
                    <a:pt x="0" y="0"/>
                  </a:moveTo>
                  <a:lnTo>
                    <a:pt x="1739815" y="0"/>
                  </a:lnTo>
                  <a:lnTo>
                    <a:pt x="1739815" y="1621715"/>
                  </a:lnTo>
                  <a:lnTo>
                    <a:pt x="0" y="1621715"/>
                  </a:lnTo>
                  <a:close/>
                </a:path>
              </a:pathLst>
            </a:custGeom>
            <a:solidFill>
              <a:srgbClr val="59DC9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934020" y="2212168"/>
            <a:ext cx="6019438" cy="5476857"/>
            <a:chOff x="0" y="0"/>
            <a:chExt cx="1585366" cy="144246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585366" cy="1442464"/>
            </a:xfrm>
            <a:custGeom>
              <a:avLst/>
              <a:gdLst/>
              <a:ahLst/>
              <a:cxnLst/>
              <a:rect l="l" t="t" r="r" b="b"/>
              <a:pathLst>
                <a:path w="1585366" h="1442464">
                  <a:moveTo>
                    <a:pt x="0" y="0"/>
                  </a:moveTo>
                  <a:lnTo>
                    <a:pt x="1585366" y="0"/>
                  </a:lnTo>
                  <a:lnTo>
                    <a:pt x="1585366" y="1442464"/>
                  </a:lnTo>
                  <a:lnTo>
                    <a:pt x="0" y="1442464"/>
                  </a:lnTo>
                  <a:close/>
                </a:path>
              </a:pathLst>
            </a:custGeom>
            <a:solidFill>
              <a:srgbClr val="59DC90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674585" y="299915"/>
            <a:ext cx="16613415" cy="161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64"/>
              </a:lnSpc>
            </a:pPr>
            <a:r>
              <a:rPr lang="en-US" sz="9474">
                <a:solidFill>
                  <a:srgbClr val="000000"/>
                </a:solidFill>
                <a:latin typeface="Anton"/>
              </a:rPr>
              <a:t>APPUNTAMENTI MNF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617294" y="2364118"/>
            <a:ext cx="14485702" cy="190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65"/>
              </a:lnSpc>
            </a:pPr>
            <a:r>
              <a:rPr lang="en-US" sz="5475">
                <a:solidFill>
                  <a:srgbClr val="000000"/>
                </a:solidFill>
                <a:latin typeface="Antonio Light"/>
              </a:rPr>
              <a:t>Ogni 6 mesi si prevederà un evento di condivisione dei risultati e dell'andamento dell'ecosistema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D0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654396">
            <a:off x="6708384" y="2637061"/>
            <a:ext cx="5936647" cy="6278958"/>
            <a:chOff x="0" y="0"/>
            <a:chExt cx="1563561" cy="16537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63561" cy="1653717"/>
            </a:xfrm>
            <a:custGeom>
              <a:avLst/>
              <a:gdLst/>
              <a:ahLst/>
              <a:cxnLst/>
              <a:rect l="l" t="t" r="r" b="b"/>
              <a:pathLst>
                <a:path w="1563561" h="1653717">
                  <a:moveTo>
                    <a:pt x="0" y="0"/>
                  </a:moveTo>
                  <a:lnTo>
                    <a:pt x="1563561" y="0"/>
                  </a:lnTo>
                  <a:lnTo>
                    <a:pt x="1563561" y="1653717"/>
                  </a:lnTo>
                  <a:lnTo>
                    <a:pt x="0" y="1653717"/>
                  </a:lnTo>
                  <a:close/>
                </a:path>
              </a:pathLst>
            </a:custGeom>
            <a:solidFill>
              <a:srgbClr val="59DC9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66756" y="365118"/>
            <a:ext cx="1230188" cy="1374978"/>
            <a:chOff x="0" y="0"/>
            <a:chExt cx="1640250" cy="1833304"/>
          </a:xfrm>
        </p:grpSpPr>
        <p:grpSp>
          <p:nvGrpSpPr>
            <p:cNvPr id="6" name="Group 6"/>
            <p:cNvGrpSpPr/>
            <p:nvPr/>
          </p:nvGrpSpPr>
          <p:grpSpPr>
            <a:xfrm>
              <a:off x="1219501" y="449663"/>
              <a:ext cx="225040" cy="608239"/>
              <a:chOff x="0" y="0"/>
              <a:chExt cx="300725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00725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300725" h="812800">
                    <a:moveTo>
                      <a:pt x="0" y="0"/>
                    </a:moveTo>
                    <a:lnTo>
                      <a:pt x="300725" y="0"/>
                    </a:lnTo>
                    <a:lnTo>
                      <a:pt x="300725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2F3F4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3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320597" y="138856"/>
              <a:ext cx="898904" cy="608239"/>
              <a:chOff x="0" y="0"/>
              <a:chExt cx="120122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20122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201220" h="812800">
                    <a:moveTo>
                      <a:pt x="0" y="0"/>
                    </a:moveTo>
                    <a:lnTo>
                      <a:pt x="1201220" y="0"/>
                    </a:lnTo>
                    <a:lnTo>
                      <a:pt x="120122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2F3F4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3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123095" y="1437740"/>
              <a:ext cx="533648" cy="256981"/>
              <a:chOff x="0" y="0"/>
              <a:chExt cx="713122" cy="343407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713122" cy="343407"/>
              </a:xfrm>
              <a:custGeom>
                <a:avLst/>
                <a:gdLst/>
                <a:ahLst/>
                <a:cxnLst/>
                <a:rect l="l" t="t" r="r" b="b"/>
                <a:pathLst>
                  <a:path w="713122" h="343407">
                    <a:moveTo>
                      <a:pt x="0" y="0"/>
                    </a:moveTo>
                    <a:lnTo>
                      <a:pt x="713122" y="0"/>
                    </a:lnTo>
                    <a:lnTo>
                      <a:pt x="713122" y="343407"/>
                    </a:lnTo>
                    <a:lnTo>
                      <a:pt x="0" y="343407"/>
                    </a:lnTo>
                    <a:close/>
                  </a:path>
                </a:pathLst>
              </a:custGeom>
              <a:solidFill>
                <a:srgbClr val="F2F3F4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3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96185" y="829501"/>
              <a:ext cx="898904" cy="608239"/>
              <a:chOff x="0" y="0"/>
              <a:chExt cx="120122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20122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201220" h="812800">
                    <a:moveTo>
                      <a:pt x="0" y="0"/>
                    </a:moveTo>
                    <a:lnTo>
                      <a:pt x="1201220" y="0"/>
                    </a:lnTo>
                    <a:lnTo>
                      <a:pt x="120122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2F3F4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3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/>
            <a:srcRect l="14800" t="8081" r="13455" b="10534"/>
            <a:stretch>
              <a:fillRect/>
            </a:stretch>
          </p:blipFill>
          <p:spPr>
            <a:xfrm>
              <a:off x="0" y="0"/>
              <a:ext cx="1640250" cy="1833304"/>
            </a:xfrm>
            <a:prstGeom prst="rect">
              <a:avLst/>
            </a:prstGeom>
          </p:spPr>
        </p:pic>
      </p:grpSp>
      <p:grpSp>
        <p:nvGrpSpPr>
          <p:cNvPr id="19" name="Group 19"/>
          <p:cNvGrpSpPr/>
          <p:nvPr/>
        </p:nvGrpSpPr>
        <p:grpSpPr>
          <a:xfrm rot="842843">
            <a:off x="-20371" y="4577535"/>
            <a:ext cx="6605859" cy="6157450"/>
            <a:chOff x="0" y="0"/>
            <a:chExt cx="1739815" cy="162171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739815" cy="1621715"/>
            </a:xfrm>
            <a:custGeom>
              <a:avLst/>
              <a:gdLst/>
              <a:ahLst/>
              <a:cxnLst/>
              <a:rect l="l" t="t" r="r" b="b"/>
              <a:pathLst>
                <a:path w="1739815" h="1621715">
                  <a:moveTo>
                    <a:pt x="0" y="0"/>
                  </a:moveTo>
                  <a:lnTo>
                    <a:pt x="1739815" y="0"/>
                  </a:lnTo>
                  <a:lnTo>
                    <a:pt x="1739815" y="1621715"/>
                  </a:lnTo>
                  <a:lnTo>
                    <a:pt x="0" y="1621715"/>
                  </a:lnTo>
                  <a:close/>
                </a:path>
              </a:pathLst>
            </a:custGeom>
            <a:solidFill>
              <a:srgbClr val="59DC9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934020" y="2212168"/>
            <a:ext cx="6019438" cy="5476857"/>
            <a:chOff x="0" y="0"/>
            <a:chExt cx="1585366" cy="144246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585366" cy="1442464"/>
            </a:xfrm>
            <a:custGeom>
              <a:avLst/>
              <a:gdLst/>
              <a:ahLst/>
              <a:cxnLst/>
              <a:rect l="l" t="t" r="r" b="b"/>
              <a:pathLst>
                <a:path w="1585366" h="1442464">
                  <a:moveTo>
                    <a:pt x="0" y="0"/>
                  </a:moveTo>
                  <a:lnTo>
                    <a:pt x="1585366" y="0"/>
                  </a:lnTo>
                  <a:lnTo>
                    <a:pt x="1585366" y="1442464"/>
                  </a:lnTo>
                  <a:lnTo>
                    <a:pt x="0" y="1442464"/>
                  </a:lnTo>
                  <a:close/>
                </a:path>
              </a:pathLst>
            </a:custGeom>
            <a:solidFill>
              <a:srgbClr val="59DC90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807204" y="344430"/>
            <a:ext cx="16613415" cy="161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64"/>
              </a:lnSpc>
            </a:pPr>
            <a:r>
              <a:rPr lang="en-US" sz="9474" dirty="0">
                <a:solidFill>
                  <a:srgbClr val="000000"/>
                </a:solidFill>
                <a:latin typeface="Anton"/>
              </a:rPr>
              <a:t>CONTATTI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890D0BA5-9D5E-A08A-0E20-3104B0465F39}"/>
              </a:ext>
            </a:extLst>
          </p:cNvPr>
          <p:cNvSpPr txBox="1"/>
          <p:nvPr/>
        </p:nvSpPr>
        <p:spPr>
          <a:xfrm>
            <a:off x="190706" y="4145943"/>
            <a:ext cx="1790658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it-IT" sz="7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3"/>
              </a:rPr>
              <a:t>https://www.makenextinflorence.org/</a:t>
            </a:r>
            <a:endParaRPr lang="it-IT" sz="7200" b="0" dirty="0">
              <a:effectLst/>
            </a:endParaRPr>
          </a:p>
          <a:p>
            <a:br>
              <a:rPr lang="it-IT" sz="7200" dirty="0"/>
            </a:br>
            <a:endParaRPr lang="it-IT" sz="7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D0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654396">
            <a:off x="6708384" y="2637061"/>
            <a:ext cx="5936647" cy="6278958"/>
            <a:chOff x="0" y="0"/>
            <a:chExt cx="1563561" cy="16537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63561" cy="1653717"/>
            </a:xfrm>
            <a:custGeom>
              <a:avLst/>
              <a:gdLst/>
              <a:ahLst/>
              <a:cxnLst/>
              <a:rect l="l" t="t" r="r" b="b"/>
              <a:pathLst>
                <a:path w="1563561" h="1653717">
                  <a:moveTo>
                    <a:pt x="0" y="0"/>
                  </a:moveTo>
                  <a:lnTo>
                    <a:pt x="1563561" y="0"/>
                  </a:lnTo>
                  <a:lnTo>
                    <a:pt x="1563561" y="1653717"/>
                  </a:lnTo>
                  <a:lnTo>
                    <a:pt x="0" y="1653717"/>
                  </a:lnTo>
                  <a:close/>
                </a:path>
              </a:pathLst>
            </a:custGeom>
            <a:solidFill>
              <a:srgbClr val="59DC9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66756" y="365118"/>
            <a:ext cx="1230188" cy="1374978"/>
            <a:chOff x="0" y="0"/>
            <a:chExt cx="1640250" cy="1833304"/>
          </a:xfrm>
        </p:grpSpPr>
        <p:grpSp>
          <p:nvGrpSpPr>
            <p:cNvPr id="6" name="Group 6"/>
            <p:cNvGrpSpPr/>
            <p:nvPr/>
          </p:nvGrpSpPr>
          <p:grpSpPr>
            <a:xfrm>
              <a:off x="1219501" y="449663"/>
              <a:ext cx="225040" cy="608239"/>
              <a:chOff x="0" y="0"/>
              <a:chExt cx="300725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00725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300725" h="812800">
                    <a:moveTo>
                      <a:pt x="0" y="0"/>
                    </a:moveTo>
                    <a:lnTo>
                      <a:pt x="300725" y="0"/>
                    </a:lnTo>
                    <a:lnTo>
                      <a:pt x="300725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2F3F4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3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320597" y="138856"/>
              <a:ext cx="898904" cy="608239"/>
              <a:chOff x="0" y="0"/>
              <a:chExt cx="120122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20122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201220" h="812800">
                    <a:moveTo>
                      <a:pt x="0" y="0"/>
                    </a:moveTo>
                    <a:lnTo>
                      <a:pt x="1201220" y="0"/>
                    </a:lnTo>
                    <a:lnTo>
                      <a:pt x="120122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2F3F4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3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123095" y="1437740"/>
              <a:ext cx="533648" cy="256981"/>
              <a:chOff x="0" y="0"/>
              <a:chExt cx="713122" cy="343407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713122" cy="343407"/>
              </a:xfrm>
              <a:custGeom>
                <a:avLst/>
                <a:gdLst/>
                <a:ahLst/>
                <a:cxnLst/>
                <a:rect l="l" t="t" r="r" b="b"/>
                <a:pathLst>
                  <a:path w="713122" h="343407">
                    <a:moveTo>
                      <a:pt x="0" y="0"/>
                    </a:moveTo>
                    <a:lnTo>
                      <a:pt x="713122" y="0"/>
                    </a:lnTo>
                    <a:lnTo>
                      <a:pt x="713122" y="343407"/>
                    </a:lnTo>
                    <a:lnTo>
                      <a:pt x="0" y="343407"/>
                    </a:lnTo>
                    <a:close/>
                  </a:path>
                </a:pathLst>
              </a:custGeom>
              <a:solidFill>
                <a:srgbClr val="F2F3F4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3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96185" y="829501"/>
              <a:ext cx="898904" cy="608239"/>
              <a:chOff x="0" y="0"/>
              <a:chExt cx="120122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20122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201220" h="812800">
                    <a:moveTo>
                      <a:pt x="0" y="0"/>
                    </a:moveTo>
                    <a:lnTo>
                      <a:pt x="1201220" y="0"/>
                    </a:lnTo>
                    <a:lnTo>
                      <a:pt x="120122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2F3F4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3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/>
            <a:srcRect l="14800" t="8081" r="13455" b="10534"/>
            <a:stretch>
              <a:fillRect/>
            </a:stretch>
          </p:blipFill>
          <p:spPr>
            <a:xfrm>
              <a:off x="0" y="0"/>
              <a:ext cx="1640250" cy="1833304"/>
            </a:xfrm>
            <a:prstGeom prst="rect">
              <a:avLst/>
            </a:prstGeom>
          </p:spPr>
        </p:pic>
      </p:grpSp>
      <p:grpSp>
        <p:nvGrpSpPr>
          <p:cNvPr id="19" name="Group 19"/>
          <p:cNvGrpSpPr/>
          <p:nvPr/>
        </p:nvGrpSpPr>
        <p:grpSpPr>
          <a:xfrm rot="842843">
            <a:off x="-20371" y="4577535"/>
            <a:ext cx="6605859" cy="6157450"/>
            <a:chOff x="0" y="0"/>
            <a:chExt cx="1739815" cy="162171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739815" cy="1621715"/>
            </a:xfrm>
            <a:custGeom>
              <a:avLst/>
              <a:gdLst/>
              <a:ahLst/>
              <a:cxnLst/>
              <a:rect l="l" t="t" r="r" b="b"/>
              <a:pathLst>
                <a:path w="1739815" h="1621715">
                  <a:moveTo>
                    <a:pt x="0" y="0"/>
                  </a:moveTo>
                  <a:lnTo>
                    <a:pt x="1739815" y="0"/>
                  </a:lnTo>
                  <a:lnTo>
                    <a:pt x="1739815" y="1621715"/>
                  </a:lnTo>
                  <a:lnTo>
                    <a:pt x="0" y="1621715"/>
                  </a:lnTo>
                  <a:close/>
                </a:path>
              </a:pathLst>
            </a:custGeom>
            <a:solidFill>
              <a:srgbClr val="59DC9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934020" y="2212168"/>
            <a:ext cx="6019438" cy="5476857"/>
            <a:chOff x="0" y="0"/>
            <a:chExt cx="1585366" cy="144246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585366" cy="1442464"/>
            </a:xfrm>
            <a:custGeom>
              <a:avLst/>
              <a:gdLst/>
              <a:ahLst/>
              <a:cxnLst/>
              <a:rect l="l" t="t" r="r" b="b"/>
              <a:pathLst>
                <a:path w="1585366" h="1442464">
                  <a:moveTo>
                    <a:pt x="0" y="0"/>
                  </a:moveTo>
                  <a:lnTo>
                    <a:pt x="1585366" y="0"/>
                  </a:lnTo>
                  <a:lnTo>
                    <a:pt x="1585366" y="1442464"/>
                  </a:lnTo>
                  <a:lnTo>
                    <a:pt x="0" y="1442464"/>
                  </a:lnTo>
                  <a:close/>
                </a:path>
              </a:pathLst>
            </a:custGeom>
            <a:solidFill>
              <a:srgbClr val="59DC90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5066414" y="174618"/>
            <a:ext cx="9220586" cy="1781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64"/>
              </a:lnSpc>
            </a:pPr>
            <a:r>
              <a:rPr lang="en-US" sz="10474">
                <a:solidFill>
                  <a:srgbClr val="000000"/>
                </a:solidFill>
                <a:latin typeface="Anton"/>
              </a:rPr>
              <a:t>COMMUNITY MNF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422063" y="2212168"/>
            <a:ext cx="17547159" cy="7998915"/>
            <a:chOff x="0" y="0"/>
            <a:chExt cx="23396212" cy="10665220"/>
          </a:xfrm>
        </p:grpSpPr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6370281" y="5489119"/>
              <a:ext cx="7025931" cy="2435656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8663987" y="748773"/>
              <a:ext cx="5422412" cy="1692685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4693455" y="562737"/>
              <a:ext cx="4047537" cy="1878720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20813" y="3170612"/>
              <a:ext cx="4770347" cy="1975222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19490292" y="629052"/>
              <a:ext cx="3552529" cy="1746090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18274484" y="3020574"/>
              <a:ext cx="3820787" cy="2101433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2796688" y="3069347"/>
              <a:ext cx="4636511" cy="1797472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6262750" y="3294309"/>
              <a:ext cx="5112444" cy="1827699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1759929" y="5615936"/>
              <a:ext cx="3879150" cy="2182022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>
            <a:xfrm>
              <a:off x="0" y="5679234"/>
              <a:ext cx="6262750" cy="2352445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>
              <a:off x="5997832" y="5145834"/>
              <a:ext cx="5762097" cy="2692778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14"/>
            <a:srcRect l="22286" r="22352" b="24935"/>
            <a:stretch>
              <a:fillRect/>
            </a:stretch>
          </p:blipFill>
          <p:spPr>
            <a:xfrm>
              <a:off x="7574590" y="8814809"/>
              <a:ext cx="3373619" cy="18504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>
            <a:xfrm>
              <a:off x="11235793" y="9185027"/>
              <a:ext cx="5653225" cy="1014067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>
            <a:xfrm>
              <a:off x="420813" y="0"/>
              <a:ext cx="2824725" cy="2639353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>
            <a:xfrm>
              <a:off x="3605505" y="809653"/>
              <a:ext cx="4571277" cy="1478472"/>
            </a:xfrm>
            <a:prstGeom prst="rect">
              <a:avLst/>
            </a:prstGeom>
          </p:spPr>
        </p:pic>
        <p:sp>
          <p:nvSpPr>
            <p:cNvPr id="42" name="TextBox 42"/>
            <p:cNvSpPr txBox="1"/>
            <p:nvPr/>
          </p:nvSpPr>
          <p:spPr>
            <a:xfrm>
              <a:off x="1970613" y="9080252"/>
              <a:ext cx="5399653" cy="1214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665"/>
                </a:lnSpc>
              </a:pPr>
              <a:r>
                <a:rPr lang="en-US" sz="5475">
                  <a:solidFill>
                    <a:srgbClr val="000000"/>
                  </a:solidFill>
                  <a:latin typeface="Antonio Light"/>
                </a:rPr>
                <a:t>Nuovi ingressi: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654396">
            <a:off x="6471690" y="3383556"/>
            <a:ext cx="5936647" cy="6278958"/>
            <a:chOff x="0" y="0"/>
            <a:chExt cx="1563561" cy="16537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63561" cy="1653717"/>
            </a:xfrm>
            <a:custGeom>
              <a:avLst/>
              <a:gdLst/>
              <a:ahLst/>
              <a:cxnLst/>
              <a:rect l="l" t="t" r="r" b="b"/>
              <a:pathLst>
                <a:path w="1563561" h="1653717">
                  <a:moveTo>
                    <a:pt x="0" y="0"/>
                  </a:moveTo>
                  <a:lnTo>
                    <a:pt x="1563561" y="0"/>
                  </a:lnTo>
                  <a:lnTo>
                    <a:pt x="1563561" y="1653717"/>
                  </a:lnTo>
                  <a:lnTo>
                    <a:pt x="0" y="1653717"/>
                  </a:lnTo>
                  <a:close/>
                </a:path>
              </a:pathLst>
            </a:custGeom>
            <a:solidFill>
              <a:srgbClr val="3AD06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261750" y="918728"/>
            <a:ext cx="6019438" cy="5476857"/>
            <a:chOff x="0" y="0"/>
            <a:chExt cx="1585366" cy="14424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85366" cy="1442464"/>
            </a:xfrm>
            <a:custGeom>
              <a:avLst/>
              <a:gdLst/>
              <a:ahLst/>
              <a:cxnLst/>
              <a:rect l="l" t="t" r="r" b="b"/>
              <a:pathLst>
                <a:path w="1585366" h="1442464">
                  <a:moveTo>
                    <a:pt x="0" y="0"/>
                  </a:moveTo>
                  <a:lnTo>
                    <a:pt x="1585366" y="0"/>
                  </a:lnTo>
                  <a:lnTo>
                    <a:pt x="1585366" y="1442464"/>
                  </a:lnTo>
                  <a:lnTo>
                    <a:pt x="0" y="1442464"/>
                  </a:lnTo>
                  <a:close/>
                </a:path>
              </a:pathLst>
            </a:custGeom>
            <a:solidFill>
              <a:srgbClr val="3AD06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66756" y="365118"/>
            <a:ext cx="1561129" cy="1744870"/>
            <a:chOff x="0" y="0"/>
            <a:chExt cx="2081505" cy="2326493"/>
          </a:xfrm>
        </p:grpSpPr>
        <p:grpSp>
          <p:nvGrpSpPr>
            <p:cNvPr id="9" name="Group 9"/>
            <p:cNvGrpSpPr/>
            <p:nvPr/>
          </p:nvGrpSpPr>
          <p:grpSpPr>
            <a:xfrm>
              <a:off x="1547568" y="570630"/>
              <a:ext cx="285580" cy="771866"/>
              <a:chOff x="0" y="0"/>
              <a:chExt cx="300725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300725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300725" h="812800">
                    <a:moveTo>
                      <a:pt x="0" y="0"/>
                    </a:moveTo>
                    <a:lnTo>
                      <a:pt x="300725" y="0"/>
                    </a:lnTo>
                    <a:lnTo>
                      <a:pt x="300725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2F3F4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98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406843" y="176210"/>
              <a:ext cx="1140725" cy="771866"/>
              <a:chOff x="0" y="0"/>
              <a:chExt cx="120122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20122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201220" h="812800">
                    <a:moveTo>
                      <a:pt x="0" y="0"/>
                    </a:moveTo>
                    <a:lnTo>
                      <a:pt x="1201220" y="0"/>
                    </a:lnTo>
                    <a:lnTo>
                      <a:pt x="120122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2F3F4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98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56209" y="1824516"/>
              <a:ext cx="677208" cy="326113"/>
              <a:chOff x="0" y="0"/>
              <a:chExt cx="713122" cy="343407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713122" cy="343407"/>
              </a:xfrm>
              <a:custGeom>
                <a:avLst/>
                <a:gdLst/>
                <a:ahLst/>
                <a:cxnLst/>
                <a:rect l="l" t="t" r="r" b="b"/>
                <a:pathLst>
                  <a:path w="713122" h="343407">
                    <a:moveTo>
                      <a:pt x="0" y="0"/>
                    </a:moveTo>
                    <a:lnTo>
                      <a:pt x="713122" y="0"/>
                    </a:lnTo>
                    <a:lnTo>
                      <a:pt x="713122" y="343407"/>
                    </a:lnTo>
                    <a:lnTo>
                      <a:pt x="0" y="343407"/>
                    </a:lnTo>
                    <a:close/>
                  </a:path>
                </a:pathLst>
              </a:custGeom>
              <a:solidFill>
                <a:srgbClr val="F2F3F4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98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22061" y="1052650"/>
              <a:ext cx="1140725" cy="771866"/>
              <a:chOff x="0" y="0"/>
              <a:chExt cx="120122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20122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201220" h="812800">
                    <a:moveTo>
                      <a:pt x="0" y="0"/>
                    </a:moveTo>
                    <a:lnTo>
                      <a:pt x="1201220" y="0"/>
                    </a:lnTo>
                    <a:lnTo>
                      <a:pt x="120122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2F3F4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98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/>
            <a:srcRect l="14800" t="8081" r="13455" b="10534"/>
            <a:stretch>
              <a:fillRect/>
            </a:stretch>
          </p:blipFill>
          <p:spPr>
            <a:xfrm>
              <a:off x="0" y="0"/>
              <a:ext cx="2081505" cy="2326493"/>
            </a:xfrm>
            <a:prstGeom prst="rect">
              <a:avLst/>
            </a:prstGeom>
          </p:spPr>
        </p:pic>
      </p:grpSp>
      <p:grpSp>
        <p:nvGrpSpPr>
          <p:cNvPr id="22" name="Group 22"/>
          <p:cNvGrpSpPr/>
          <p:nvPr/>
        </p:nvGrpSpPr>
        <p:grpSpPr>
          <a:xfrm rot="842843">
            <a:off x="344005" y="3824432"/>
            <a:ext cx="7807070" cy="6607638"/>
            <a:chOff x="0" y="0"/>
            <a:chExt cx="2056183" cy="174028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056183" cy="1740283"/>
            </a:xfrm>
            <a:custGeom>
              <a:avLst/>
              <a:gdLst/>
              <a:ahLst/>
              <a:cxnLst/>
              <a:rect l="l" t="t" r="r" b="b"/>
              <a:pathLst>
                <a:path w="2056183" h="1740283">
                  <a:moveTo>
                    <a:pt x="0" y="0"/>
                  </a:moveTo>
                  <a:lnTo>
                    <a:pt x="2056183" y="0"/>
                  </a:lnTo>
                  <a:lnTo>
                    <a:pt x="2056183" y="1740283"/>
                  </a:lnTo>
                  <a:lnTo>
                    <a:pt x="0" y="1740283"/>
                  </a:lnTo>
                  <a:close/>
                </a:path>
              </a:pathLst>
            </a:custGeom>
            <a:solidFill>
              <a:srgbClr val="3AD06C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434446" y="4493387"/>
            <a:ext cx="12026602" cy="4764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26"/>
              </a:lnSpc>
            </a:pPr>
            <a:r>
              <a:rPr lang="en-US" sz="13661">
                <a:solidFill>
                  <a:srgbClr val="000000"/>
                </a:solidFill>
                <a:latin typeface="Anton"/>
              </a:rPr>
              <a:t>UN PÒ DI NUMERI</a:t>
            </a:r>
          </a:p>
          <a:p>
            <a:pPr algn="ctr">
              <a:lnSpc>
                <a:spcPts val="19126"/>
              </a:lnSpc>
            </a:pPr>
            <a:r>
              <a:rPr lang="en-US" sz="13661">
                <a:solidFill>
                  <a:srgbClr val="000000"/>
                </a:solidFill>
                <a:latin typeface="Anton"/>
              </a:rPr>
              <a:t>AD OGGI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D0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654396">
            <a:off x="6781212" y="2637061"/>
            <a:ext cx="5936647" cy="6278958"/>
            <a:chOff x="0" y="0"/>
            <a:chExt cx="1563561" cy="16537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63561" cy="1653717"/>
            </a:xfrm>
            <a:custGeom>
              <a:avLst/>
              <a:gdLst/>
              <a:ahLst/>
              <a:cxnLst/>
              <a:rect l="l" t="t" r="r" b="b"/>
              <a:pathLst>
                <a:path w="1563561" h="1653717">
                  <a:moveTo>
                    <a:pt x="0" y="0"/>
                  </a:moveTo>
                  <a:lnTo>
                    <a:pt x="1563561" y="0"/>
                  </a:lnTo>
                  <a:lnTo>
                    <a:pt x="1563561" y="1653717"/>
                  </a:lnTo>
                  <a:lnTo>
                    <a:pt x="0" y="1653717"/>
                  </a:lnTo>
                  <a:close/>
                </a:path>
              </a:pathLst>
            </a:custGeom>
            <a:solidFill>
              <a:srgbClr val="59DC9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66756" y="365118"/>
            <a:ext cx="1230188" cy="1374978"/>
            <a:chOff x="0" y="0"/>
            <a:chExt cx="1640250" cy="1833304"/>
          </a:xfrm>
        </p:grpSpPr>
        <p:grpSp>
          <p:nvGrpSpPr>
            <p:cNvPr id="6" name="Group 6"/>
            <p:cNvGrpSpPr/>
            <p:nvPr/>
          </p:nvGrpSpPr>
          <p:grpSpPr>
            <a:xfrm>
              <a:off x="1219501" y="449663"/>
              <a:ext cx="225040" cy="608239"/>
              <a:chOff x="0" y="0"/>
              <a:chExt cx="300725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00725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300725" h="812800">
                    <a:moveTo>
                      <a:pt x="0" y="0"/>
                    </a:moveTo>
                    <a:lnTo>
                      <a:pt x="300725" y="0"/>
                    </a:lnTo>
                    <a:lnTo>
                      <a:pt x="300725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2F3F4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3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320597" y="138856"/>
              <a:ext cx="898904" cy="608239"/>
              <a:chOff x="0" y="0"/>
              <a:chExt cx="120122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20122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201220" h="812800">
                    <a:moveTo>
                      <a:pt x="0" y="0"/>
                    </a:moveTo>
                    <a:lnTo>
                      <a:pt x="1201220" y="0"/>
                    </a:lnTo>
                    <a:lnTo>
                      <a:pt x="120122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2F3F4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3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123095" y="1437740"/>
              <a:ext cx="533648" cy="256981"/>
              <a:chOff x="0" y="0"/>
              <a:chExt cx="713122" cy="343407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713122" cy="343407"/>
              </a:xfrm>
              <a:custGeom>
                <a:avLst/>
                <a:gdLst/>
                <a:ahLst/>
                <a:cxnLst/>
                <a:rect l="l" t="t" r="r" b="b"/>
                <a:pathLst>
                  <a:path w="713122" h="343407">
                    <a:moveTo>
                      <a:pt x="0" y="0"/>
                    </a:moveTo>
                    <a:lnTo>
                      <a:pt x="713122" y="0"/>
                    </a:lnTo>
                    <a:lnTo>
                      <a:pt x="713122" y="343407"/>
                    </a:lnTo>
                    <a:lnTo>
                      <a:pt x="0" y="343407"/>
                    </a:lnTo>
                    <a:close/>
                  </a:path>
                </a:pathLst>
              </a:custGeom>
              <a:solidFill>
                <a:srgbClr val="F2F3F4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3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96185" y="829501"/>
              <a:ext cx="898904" cy="608239"/>
              <a:chOff x="0" y="0"/>
              <a:chExt cx="120122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20122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201220" h="812800">
                    <a:moveTo>
                      <a:pt x="0" y="0"/>
                    </a:moveTo>
                    <a:lnTo>
                      <a:pt x="1201220" y="0"/>
                    </a:lnTo>
                    <a:lnTo>
                      <a:pt x="120122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2F3F4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3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/>
            <a:srcRect l="14800" t="8081" r="13455" b="10534"/>
            <a:stretch>
              <a:fillRect/>
            </a:stretch>
          </p:blipFill>
          <p:spPr>
            <a:xfrm>
              <a:off x="0" y="0"/>
              <a:ext cx="1640250" cy="1833304"/>
            </a:xfrm>
            <a:prstGeom prst="rect">
              <a:avLst/>
            </a:prstGeom>
          </p:spPr>
        </p:pic>
      </p:grpSp>
      <p:grpSp>
        <p:nvGrpSpPr>
          <p:cNvPr id="19" name="Group 19"/>
          <p:cNvGrpSpPr/>
          <p:nvPr/>
        </p:nvGrpSpPr>
        <p:grpSpPr>
          <a:xfrm rot="842843">
            <a:off x="-20371" y="4577535"/>
            <a:ext cx="6605859" cy="6157450"/>
            <a:chOff x="0" y="0"/>
            <a:chExt cx="1739815" cy="162171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739815" cy="1621715"/>
            </a:xfrm>
            <a:custGeom>
              <a:avLst/>
              <a:gdLst/>
              <a:ahLst/>
              <a:cxnLst/>
              <a:rect l="l" t="t" r="r" b="b"/>
              <a:pathLst>
                <a:path w="1739815" h="1621715">
                  <a:moveTo>
                    <a:pt x="0" y="0"/>
                  </a:moveTo>
                  <a:lnTo>
                    <a:pt x="1739815" y="0"/>
                  </a:lnTo>
                  <a:lnTo>
                    <a:pt x="1739815" y="1621715"/>
                  </a:lnTo>
                  <a:lnTo>
                    <a:pt x="0" y="1621715"/>
                  </a:lnTo>
                  <a:close/>
                </a:path>
              </a:pathLst>
            </a:custGeom>
            <a:solidFill>
              <a:srgbClr val="59DC9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934020" y="2212168"/>
            <a:ext cx="6019438" cy="5476857"/>
            <a:chOff x="0" y="0"/>
            <a:chExt cx="1585366" cy="144246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585366" cy="1442464"/>
            </a:xfrm>
            <a:custGeom>
              <a:avLst/>
              <a:gdLst/>
              <a:ahLst/>
              <a:cxnLst/>
              <a:rect l="l" t="t" r="r" b="b"/>
              <a:pathLst>
                <a:path w="1585366" h="1442464">
                  <a:moveTo>
                    <a:pt x="0" y="0"/>
                  </a:moveTo>
                  <a:lnTo>
                    <a:pt x="1585366" y="0"/>
                  </a:lnTo>
                  <a:lnTo>
                    <a:pt x="1585366" y="1442464"/>
                  </a:lnTo>
                  <a:lnTo>
                    <a:pt x="0" y="1442464"/>
                  </a:lnTo>
                  <a:close/>
                </a:path>
              </a:pathLst>
            </a:custGeom>
            <a:solidFill>
              <a:srgbClr val="59DC90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524679" y="1989168"/>
            <a:ext cx="1751761" cy="139484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674900" y="3592653"/>
            <a:ext cx="1451319" cy="137875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715251" y="6881389"/>
            <a:ext cx="1370618" cy="1615272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934020" y="5180956"/>
            <a:ext cx="1054156" cy="1412742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715251" y="8706211"/>
            <a:ext cx="1451864" cy="1451864"/>
          </a:xfrm>
          <a:prstGeom prst="rect">
            <a:avLst/>
          </a:prstGeom>
        </p:spPr>
      </p:pic>
      <p:sp>
        <p:nvSpPr>
          <p:cNvPr id="30" name="TextBox 30"/>
          <p:cNvSpPr txBox="1"/>
          <p:nvPr/>
        </p:nvSpPr>
        <p:spPr>
          <a:xfrm>
            <a:off x="4612380" y="2035204"/>
            <a:ext cx="8730211" cy="937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665"/>
              </a:lnSpc>
            </a:pPr>
            <a:r>
              <a:rPr lang="en-US" sz="5475">
                <a:solidFill>
                  <a:srgbClr val="000000"/>
                </a:solidFill>
                <a:latin typeface="Antonio Light"/>
              </a:rPr>
              <a:t>NR IDEE DI BUSINESS CANDIDATE: 3.486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612380" y="3821688"/>
            <a:ext cx="8730211" cy="937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665"/>
              </a:lnSpc>
            </a:pPr>
            <a:r>
              <a:rPr lang="en-US" sz="5475">
                <a:solidFill>
                  <a:srgbClr val="000000"/>
                </a:solidFill>
                <a:latin typeface="Antonio Light"/>
              </a:rPr>
              <a:t>NR IDEE DI BUSINESS INCUBATE: 380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612380" y="7296934"/>
            <a:ext cx="8730211" cy="937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665"/>
              </a:lnSpc>
            </a:pPr>
            <a:r>
              <a:rPr lang="en-US" sz="5475">
                <a:solidFill>
                  <a:srgbClr val="000000"/>
                </a:solidFill>
                <a:latin typeface="Antonio Light"/>
              </a:rPr>
              <a:t>GRANT EROGATI: € 2.000.000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663123" y="5559045"/>
            <a:ext cx="8730211" cy="937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665"/>
              </a:lnSpc>
            </a:pPr>
            <a:r>
              <a:rPr lang="en-US" sz="5475">
                <a:solidFill>
                  <a:srgbClr val="000000"/>
                </a:solidFill>
                <a:latin typeface="Antonio Light"/>
              </a:rPr>
              <a:t>NR IMPRESE ESISTENTI: 99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663123" y="8730361"/>
            <a:ext cx="8730211" cy="937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665"/>
              </a:lnSpc>
            </a:pPr>
            <a:r>
              <a:rPr lang="en-US" sz="5475">
                <a:solidFill>
                  <a:srgbClr val="000000"/>
                </a:solidFill>
                <a:latin typeface="Antonio Light"/>
              </a:rPr>
              <a:t>NR MENTOR DELLA COMMUNITY: 146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623703" y="66444"/>
            <a:ext cx="14635597" cy="1781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64"/>
              </a:lnSpc>
            </a:pPr>
            <a:r>
              <a:rPr lang="en-US" sz="10474">
                <a:solidFill>
                  <a:srgbClr val="000000"/>
                </a:solidFill>
                <a:latin typeface="Anton"/>
              </a:rPr>
              <a:t>Incubatori e Acceleratori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D0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654396">
            <a:off x="6781212" y="2637061"/>
            <a:ext cx="5936647" cy="6278958"/>
            <a:chOff x="0" y="0"/>
            <a:chExt cx="1563561" cy="16537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63561" cy="1653717"/>
            </a:xfrm>
            <a:custGeom>
              <a:avLst/>
              <a:gdLst/>
              <a:ahLst/>
              <a:cxnLst/>
              <a:rect l="l" t="t" r="r" b="b"/>
              <a:pathLst>
                <a:path w="1563561" h="1653717">
                  <a:moveTo>
                    <a:pt x="0" y="0"/>
                  </a:moveTo>
                  <a:lnTo>
                    <a:pt x="1563561" y="0"/>
                  </a:lnTo>
                  <a:lnTo>
                    <a:pt x="1563561" y="1653717"/>
                  </a:lnTo>
                  <a:lnTo>
                    <a:pt x="0" y="1653717"/>
                  </a:lnTo>
                  <a:close/>
                </a:path>
              </a:pathLst>
            </a:custGeom>
            <a:solidFill>
              <a:srgbClr val="59DC9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66756" y="365118"/>
            <a:ext cx="1230188" cy="1374978"/>
            <a:chOff x="0" y="0"/>
            <a:chExt cx="1640250" cy="1833304"/>
          </a:xfrm>
        </p:grpSpPr>
        <p:grpSp>
          <p:nvGrpSpPr>
            <p:cNvPr id="6" name="Group 6"/>
            <p:cNvGrpSpPr/>
            <p:nvPr/>
          </p:nvGrpSpPr>
          <p:grpSpPr>
            <a:xfrm>
              <a:off x="1219501" y="449663"/>
              <a:ext cx="225040" cy="608239"/>
              <a:chOff x="0" y="0"/>
              <a:chExt cx="300725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00725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300725" h="812800">
                    <a:moveTo>
                      <a:pt x="0" y="0"/>
                    </a:moveTo>
                    <a:lnTo>
                      <a:pt x="300725" y="0"/>
                    </a:lnTo>
                    <a:lnTo>
                      <a:pt x="300725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2F3F4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3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320597" y="138856"/>
              <a:ext cx="898904" cy="608239"/>
              <a:chOff x="0" y="0"/>
              <a:chExt cx="120122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20122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201220" h="812800">
                    <a:moveTo>
                      <a:pt x="0" y="0"/>
                    </a:moveTo>
                    <a:lnTo>
                      <a:pt x="1201220" y="0"/>
                    </a:lnTo>
                    <a:lnTo>
                      <a:pt x="120122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2F3F4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3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123095" y="1437740"/>
              <a:ext cx="533648" cy="256981"/>
              <a:chOff x="0" y="0"/>
              <a:chExt cx="713122" cy="343407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713122" cy="343407"/>
              </a:xfrm>
              <a:custGeom>
                <a:avLst/>
                <a:gdLst/>
                <a:ahLst/>
                <a:cxnLst/>
                <a:rect l="l" t="t" r="r" b="b"/>
                <a:pathLst>
                  <a:path w="713122" h="343407">
                    <a:moveTo>
                      <a:pt x="0" y="0"/>
                    </a:moveTo>
                    <a:lnTo>
                      <a:pt x="713122" y="0"/>
                    </a:lnTo>
                    <a:lnTo>
                      <a:pt x="713122" y="343407"/>
                    </a:lnTo>
                    <a:lnTo>
                      <a:pt x="0" y="343407"/>
                    </a:lnTo>
                    <a:close/>
                  </a:path>
                </a:pathLst>
              </a:custGeom>
              <a:solidFill>
                <a:srgbClr val="F2F3F4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3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96185" y="829501"/>
              <a:ext cx="898904" cy="608239"/>
              <a:chOff x="0" y="0"/>
              <a:chExt cx="120122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20122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201220" h="812800">
                    <a:moveTo>
                      <a:pt x="0" y="0"/>
                    </a:moveTo>
                    <a:lnTo>
                      <a:pt x="1201220" y="0"/>
                    </a:lnTo>
                    <a:lnTo>
                      <a:pt x="120122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2F3F4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3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/>
            <a:srcRect l="14800" t="8081" r="13455" b="10534"/>
            <a:stretch>
              <a:fillRect/>
            </a:stretch>
          </p:blipFill>
          <p:spPr>
            <a:xfrm>
              <a:off x="0" y="0"/>
              <a:ext cx="1640250" cy="1833304"/>
            </a:xfrm>
            <a:prstGeom prst="rect">
              <a:avLst/>
            </a:prstGeom>
          </p:spPr>
        </p:pic>
      </p:grpSp>
      <p:grpSp>
        <p:nvGrpSpPr>
          <p:cNvPr id="19" name="Group 19"/>
          <p:cNvGrpSpPr/>
          <p:nvPr/>
        </p:nvGrpSpPr>
        <p:grpSpPr>
          <a:xfrm rot="842843">
            <a:off x="-20371" y="4577535"/>
            <a:ext cx="6605859" cy="6157450"/>
            <a:chOff x="0" y="0"/>
            <a:chExt cx="1739815" cy="162171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739815" cy="1621715"/>
            </a:xfrm>
            <a:custGeom>
              <a:avLst/>
              <a:gdLst/>
              <a:ahLst/>
              <a:cxnLst/>
              <a:rect l="l" t="t" r="r" b="b"/>
              <a:pathLst>
                <a:path w="1739815" h="1621715">
                  <a:moveTo>
                    <a:pt x="0" y="0"/>
                  </a:moveTo>
                  <a:lnTo>
                    <a:pt x="1739815" y="0"/>
                  </a:lnTo>
                  <a:lnTo>
                    <a:pt x="1739815" y="1621715"/>
                  </a:lnTo>
                  <a:lnTo>
                    <a:pt x="0" y="1621715"/>
                  </a:lnTo>
                  <a:close/>
                </a:path>
              </a:pathLst>
            </a:custGeom>
            <a:solidFill>
              <a:srgbClr val="59DC9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934020" y="2212168"/>
            <a:ext cx="6019438" cy="5476857"/>
            <a:chOff x="0" y="0"/>
            <a:chExt cx="1585366" cy="144246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585366" cy="1442464"/>
            </a:xfrm>
            <a:custGeom>
              <a:avLst/>
              <a:gdLst/>
              <a:ahLst/>
              <a:cxnLst/>
              <a:rect l="l" t="t" r="r" b="b"/>
              <a:pathLst>
                <a:path w="1585366" h="1442464">
                  <a:moveTo>
                    <a:pt x="0" y="0"/>
                  </a:moveTo>
                  <a:lnTo>
                    <a:pt x="1585366" y="0"/>
                  </a:lnTo>
                  <a:lnTo>
                    <a:pt x="1585366" y="1442464"/>
                  </a:lnTo>
                  <a:lnTo>
                    <a:pt x="0" y="1442464"/>
                  </a:lnTo>
                  <a:close/>
                </a:path>
              </a:pathLst>
            </a:custGeom>
            <a:solidFill>
              <a:srgbClr val="59DC90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2623703" y="66444"/>
            <a:ext cx="14635597" cy="1781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64"/>
              </a:lnSpc>
            </a:pPr>
            <a:r>
              <a:rPr lang="en-US" sz="10474">
                <a:solidFill>
                  <a:srgbClr val="000000"/>
                </a:solidFill>
                <a:latin typeface="Anton"/>
              </a:rPr>
              <a:t>Investitori e B.A.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2934020" y="2583579"/>
            <a:ext cx="10872759" cy="6385920"/>
            <a:chOff x="0" y="0"/>
            <a:chExt cx="14497011" cy="8514560"/>
          </a:xfrm>
        </p:grpSpPr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2249063"/>
              <a:ext cx="1827491" cy="2153696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031954" cy="1800819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37503" y="4597317"/>
              <a:ext cx="1689988" cy="1817191"/>
            </a:xfrm>
            <a:prstGeom prst="rect">
              <a:avLst/>
            </a:prstGeom>
          </p:spPr>
        </p:pic>
        <p:sp>
          <p:nvSpPr>
            <p:cNvPr id="30" name="TextBox 30"/>
            <p:cNvSpPr txBox="1"/>
            <p:nvPr/>
          </p:nvSpPr>
          <p:spPr>
            <a:xfrm>
              <a:off x="2789072" y="284169"/>
              <a:ext cx="11640282" cy="1214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7665"/>
                </a:lnSpc>
              </a:pPr>
              <a:r>
                <a:rPr lang="en-US" sz="5475">
                  <a:solidFill>
                    <a:srgbClr val="000000"/>
                  </a:solidFill>
                  <a:latin typeface="Antonio Light"/>
                </a:rPr>
                <a:t>NR STARTUP FINANZIATE: 45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2789072" y="2666149"/>
              <a:ext cx="11640282" cy="1214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7665"/>
                </a:lnSpc>
              </a:pPr>
              <a:r>
                <a:rPr lang="en-US" sz="5475">
                  <a:solidFill>
                    <a:srgbClr val="000000"/>
                  </a:solidFill>
                  <a:latin typeface="Antonio Light"/>
                </a:rPr>
                <a:t>FINANZIAMENTI EROGATI: € 814.000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2789072" y="7299809"/>
              <a:ext cx="11640282" cy="1214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7665"/>
                </a:lnSpc>
              </a:pPr>
              <a:r>
                <a:rPr lang="en-US" sz="5475">
                  <a:solidFill>
                    <a:srgbClr val="000000"/>
                  </a:solidFill>
                  <a:latin typeface="Antonio Light"/>
                </a:rPr>
                <a:t>TOTALE EXIT: € 50.000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2856730" y="4982624"/>
              <a:ext cx="11640282" cy="1214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7665"/>
                </a:lnSpc>
              </a:pPr>
              <a:r>
                <a:rPr lang="en-US" sz="5475">
                  <a:solidFill>
                    <a:srgbClr val="000000"/>
                  </a:solidFill>
                  <a:latin typeface="Antonio Light"/>
                </a:rPr>
                <a:t>NR EXIT: 1</a:t>
              </a:r>
            </a:p>
          </p:txBody>
        </p:sp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37503" y="7289688"/>
              <a:ext cx="844994" cy="908596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913745" y="7148113"/>
              <a:ext cx="1011239" cy="119174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D0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654396">
            <a:off x="6781212" y="2637061"/>
            <a:ext cx="5936647" cy="6278958"/>
            <a:chOff x="0" y="0"/>
            <a:chExt cx="1563561" cy="16537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63561" cy="1653717"/>
            </a:xfrm>
            <a:custGeom>
              <a:avLst/>
              <a:gdLst/>
              <a:ahLst/>
              <a:cxnLst/>
              <a:rect l="l" t="t" r="r" b="b"/>
              <a:pathLst>
                <a:path w="1563561" h="1653717">
                  <a:moveTo>
                    <a:pt x="0" y="0"/>
                  </a:moveTo>
                  <a:lnTo>
                    <a:pt x="1563561" y="0"/>
                  </a:lnTo>
                  <a:lnTo>
                    <a:pt x="1563561" y="1653717"/>
                  </a:lnTo>
                  <a:lnTo>
                    <a:pt x="0" y="1653717"/>
                  </a:lnTo>
                  <a:close/>
                </a:path>
              </a:pathLst>
            </a:custGeom>
            <a:solidFill>
              <a:srgbClr val="59DC9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66756" y="365118"/>
            <a:ext cx="1230188" cy="1374978"/>
            <a:chOff x="0" y="0"/>
            <a:chExt cx="1640250" cy="1833304"/>
          </a:xfrm>
        </p:grpSpPr>
        <p:grpSp>
          <p:nvGrpSpPr>
            <p:cNvPr id="6" name="Group 6"/>
            <p:cNvGrpSpPr/>
            <p:nvPr/>
          </p:nvGrpSpPr>
          <p:grpSpPr>
            <a:xfrm>
              <a:off x="1219501" y="449663"/>
              <a:ext cx="225040" cy="608239"/>
              <a:chOff x="0" y="0"/>
              <a:chExt cx="300725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00725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300725" h="812800">
                    <a:moveTo>
                      <a:pt x="0" y="0"/>
                    </a:moveTo>
                    <a:lnTo>
                      <a:pt x="300725" y="0"/>
                    </a:lnTo>
                    <a:lnTo>
                      <a:pt x="300725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2F3F4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3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320597" y="138856"/>
              <a:ext cx="898904" cy="608239"/>
              <a:chOff x="0" y="0"/>
              <a:chExt cx="120122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20122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201220" h="812800">
                    <a:moveTo>
                      <a:pt x="0" y="0"/>
                    </a:moveTo>
                    <a:lnTo>
                      <a:pt x="1201220" y="0"/>
                    </a:lnTo>
                    <a:lnTo>
                      <a:pt x="120122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2F3F4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3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123095" y="1437740"/>
              <a:ext cx="533648" cy="256981"/>
              <a:chOff x="0" y="0"/>
              <a:chExt cx="713122" cy="343407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713122" cy="343407"/>
              </a:xfrm>
              <a:custGeom>
                <a:avLst/>
                <a:gdLst/>
                <a:ahLst/>
                <a:cxnLst/>
                <a:rect l="l" t="t" r="r" b="b"/>
                <a:pathLst>
                  <a:path w="713122" h="343407">
                    <a:moveTo>
                      <a:pt x="0" y="0"/>
                    </a:moveTo>
                    <a:lnTo>
                      <a:pt x="713122" y="0"/>
                    </a:lnTo>
                    <a:lnTo>
                      <a:pt x="713122" y="343407"/>
                    </a:lnTo>
                    <a:lnTo>
                      <a:pt x="0" y="343407"/>
                    </a:lnTo>
                    <a:close/>
                  </a:path>
                </a:pathLst>
              </a:custGeom>
              <a:solidFill>
                <a:srgbClr val="F2F3F4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3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96185" y="829501"/>
              <a:ext cx="898904" cy="608239"/>
              <a:chOff x="0" y="0"/>
              <a:chExt cx="120122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20122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201220" h="812800">
                    <a:moveTo>
                      <a:pt x="0" y="0"/>
                    </a:moveTo>
                    <a:lnTo>
                      <a:pt x="1201220" y="0"/>
                    </a:lnTo>
                    <a:lnTo>
                      <a:pt x="120122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2F3F4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3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/>
            <a:srcRect l="14800" t="8081" r="13455" b="10534"/>
            <a:stretch>
              <a:fillRect/>
            </a:stretch>
          </p:blipFill>
          <p:spPr>
            <a:xfrm>
              <a:off x="0" y="0"/>
              <a:ext cx="1640250" cy="1833304"/>
            </a:xfrm>
            <a:prstGeom prst="rect">
              <a:avLst/>
            </a:prstGeom>
          </p:spPr>
        </p:pic>
      </p:grpSp>
      <p:grpSp>
        <p:nvGrpSpPr>
          <p:cNvPr id="19" name="Group 19"/>
          <p:cNvGrpSpPr/>
          <p:nvPr/>
        </p:nvGrpSpPr>
        <p:grpSpPr>
          <a:xfrm rot="842843">
            <a:off x="-20371" y="4577535"/>
            <a:ext cx="6605859" cy="6157450"/>
            <a:chOff x="0" y="0"/>
            <a:chExt cx="1739815" cy="162171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739815" cy="1621715"/>
            </a:xfrm>
            <a:custGeom>
              <a:avLst/>
              <a:gdLst/>
              <a:ahLst/>
              <a:cxnLst/>
              <a:rect l="l" t="t" r="r" b="b"/>
              <a:pathLst>
                <a:path w="1739815" h="1621715">
                  <a:moveTo>
                    <a:pt x="0" y="0"/>
                  </a:moveTo>
                  <a:lnTo>
                    <a:pt x="1739815" y="0"/>
                  </a:lnTo>
                  <a:lnTo>
                    <a:pt x="1739815" y="1621715"/>
                  </a:lnTo>
                  <a:lnTo>
                    <a:pt x="0" y="1621715"/>
                  </a:lnTo>
                  <a:close/>
                </a:path>
              </a:pathLst>
            </a:custGeom>
            <a:solidFill>
              <a:srgbClr val="59DC9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934020" y="2212168"/>
            <a:ext cx="6019438" cy="5476857"/>
            <a:chOff x="0" y="0"/>
            <a:chExt cx="1585366" cy="144246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585366" cy="1442464"/>
            </a:xfrm>
            <a:custGeom>
              <a:avLst/>
              <a:gdLst/>
              <a:ahLst/>
              <a:cxnLst/>
              <a:rect l="l" t="t" r="r" b="b"/>
              <a:pathLst>
                <a:path w="1585366" h="1442464">
                  <a:moveTo>
                    <a:pt x="0" y="0"/>
                  </a:moveTo>
                  <a:lnTo>
                    <a:pt x="1585366" y="0"/>
                  </a:lnTo>
                  <a:lnTo>
                    <a:pt x="1585366" y="1442464"/>
                  </a:lnTo>
                  <a:lnTo>
                    <a:pt x="0" y="1442464"/>
                  </a:lnTo>
                  <a:close/>
                </a:path>
              </a:pathLst>
            </a:custGeom>
            <a:solidFill>
              <a:srgbClr val="59DC90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3855227" y="3141175"/>
            <a:ext cx="10828131" cy="4792149"/>
            <a:chOff x="0" y="0"/>
            <a:chExt cx="14437508" cy="6389532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227617" cy="1395045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78000" y="1861186"/>
              <a:ext cx="2056586" cy="2056586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47816" y="4159072"/>
              <a:ext cx="1617315" cy="2230460"/>
            </a:xfrm>
            <a:prstGeom prst="rect">
              <a:avLst/>
            </a:prstGeom>
          </p:spPr>
        </p:pic>
        <p:sp>
          <p:nvSpPr>
            <p:cNvPr id="29" name="TextBox 29"/>
            <p:cNvSpPr txBox="1"/>
            <p:nvPr/>
          </p:nvSpPr>
          <p:spPr>
            <a:xfrm>
              <a:off x="2729569" y="37760"/>
              <a:ext cx="11640282" cy="1214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7665"/>
                </a:lnSpc>
              </a:pPr>
              <a:r>
                <a:rPr lang="en-US" sz="5475">
                  <a:solidFill>
                    <a:srgbClr val="000000"/>
                  </a:solidFill>
                  <a:latin typeface="Antonio Light"/>
                </a:rPr>
                <a:t>NR POSTI IN COWORKING: 432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2729569" y="2419739"/>
              <a:ext cx="11640282" cy="1214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7665"/>
                </a:lnSpc>
              </a:pPr>
              <a:r>
                <a:rPr lang="en-US" sz="5475">
                  <a:solidFill>
                    <a:srgbClr val="000000"/>
                  </a:solidFill>
                  <a:latin typeface="Antonio Light"/>
                </a:rPr>
                <a:t>UFFICI PER STARTUP: 42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2797226" y="4736215"/>
              <a:ext cx="11640282" cy="1214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7665"/>
                </a:lnSpc>
              </a:pPr>
              <a:r>
                <a:rPr lang="en-US" sz="5475">
                  <a:solidFill>
                    <a:srgbClr val="000000"/>
                  </a:solidFill>
                  <a:latin typeface="Antonio Light"/>
                </a:rPr>
                <a:t>NR LABORATORI PER STARTUP: 7</a:t>
              </a:r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2623703" y="66444"/>
            <a:ext cx="14635597" cy="1781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64"/>
              </a:lnSpc>
            </a:pPr>
            <a:r>
              <a:rPr lang="en-US" sz="10474">
                <a:solidFill>
                  <a:srgbClr val="000000"/>
                </a:solidFill>
                <a:latin typeface="Anton"/>
              </a:rPr>
              <a:t>Spazi Coworking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D0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654396">
            <a:off x="6781212" y="2637061"/>
            <a:ext cx="5936647" cy="6278958"/>
            <a:chOff x="0" y="0"/>
            <a:chExt cx="1563561" cy="16537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63561" cy="1653717"/>
            </a:xfrm>
            <a:custGeom>
              <a:avLst/>
              <a:gdLst/>
              <a:ahLst/>
              <a:cxnLst/>
              <a:rect l="l" t="t" r="r" b="b"/>
              <a:pathLst>
                <a:path w="1563561" h="1653717">
                  <a:moveTo>
                    <a:pt x="0" y="0"/>
                  </a:moveTo>
                  <a:lnTo>
                    <a:pt x="1563561" y="0"/>
                  </a:lnTo>
                  <a:lnTo>
                    <a:pt x="1563561" y="1653717"/>
                  </a:lnTo>
                  <a:lnTo>
                    <a:pt x="0" y="1653717"/>
                  </a:lnTo>
                  <a:close/>
                </a:path>
              </a:pathLst>
            </a:custGeom>
            <a:solidFill>
              <a:srgbClr val="59DC9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66756" y="365118"/>
            <a:ext cx="1230188" cy="1374978"/>
            <a:chOff x="0" y="0"/>
            <a:chExt cx="1640250" cy="1833304"/>
          </a:xfrm>
        </p:grpSpPr>
        <p:grpSp>
          <p:nvGrpSpPr>
            <p:cNvPr id="6" name="Group 6"/>
            <p:cNvGrpSpPr/>
            <p:nvPr/>
          </p:nvGrpSpPr>
          <p:grpSpPr>
            <a:xfrm>
              <a:off x="1219501" y="449663"/>
              <a:ext cx="225040" cy="608239"/>
              <a:chOff x="0" y="0"/>
              <a:chExt cx="300725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00725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300725" h="812800">
                    <a:moveTo>
                      <a:pt x="0" y="0"/>
                    </a:moveTo>
                    <a:lnTo>
                      <a:pt x="300725" y="0"/>
                    </a:lnTo>
                    <a:lnTo>
                      <a:pt x="300725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2F3F4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3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320597" y="138856"/>
              <a:ext cx="898904" cy="608239"/>
              <a:chOff x="0" y="0"/>
              <a:chExt cx="120122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20122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201220" h="812800">
                    <a:moveTo>
                      <a:pt x="0" y="0"/>
                    </a:moveTo>
                    <a:lnTo>
                      <a:pt x="1201220" y="0"/>
                    </a:lnTo>
                    <a:lnTo>
                      <a:pt x="120122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2F3F4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3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123095" y="1437740"/>
              <a:ext cx="533648" cy="256981"/>
              <a:chOff x="0" y="0"/>
              <a:chExt cx="713122" cy="343407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713122" cy="343407"/>
              </a:xfrm>
              <a:custGeom>
                <a:avLst/>
                <a:gdLst/>
                <a:ahLst/>
                <a:cxnLst/>
                <a:rect l="l" t="t" r="r" b="b"/>
                <a:pathLst>
                  <a:path w="713122" h="343407">
                    <a:moveTo>
                      <a:pt x="0" y="0"/>
                    </a:moveTo>
                    <a:lnTo>
                      <a:pt x="713122" y="0"/>
                    </a:lnTo>
                    <a:lnTo>
                      <a:pt x="713122" y="343407"/>
                    </a:lnTo>
                    <a:lnTo>
                      <a:pt x="0" y="343407"/>
                    </a:lnTo>
                    <a:close/>
                  </a:path>
                </a:pathLst>
              </a:custGeom>
              <a:solidFill>
                <a:srgbClr val="F2F3F4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3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96185" y="829501"/>
              <a:ext cx="898904" cy="608239"/>
              <a:chOff x="0" y="0"/>
              <a:chExt cx="120122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20122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201220" h="812800">
                    <a:moveTo>
                      <a:pt x="0" y="0"/>
                    </a:moveTo>
                    <a:lnTo>
                      <a:pt x="1201220" y="0"/>
                    </a:lnTo>
                    <a:lnTo>
                      <a:pt x="120122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2F3F4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3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/>
            <a:srcRect l="14800" t="8081" r="13455" b="10534"/>
            <a:stretch>
              <a:fillRect/>
            </a:stretch>
          </p:blipFill>
          <p:spPr>
            <a:xfrm>
              <a:off x="0" y="0"/>
              <a:ext cx="1640250" cy="1833304"/>
            </a:xfrm>
            <a:prstGeom prst="rect">
              <a:avLst/>
            </a:prstGeom>
          </p:spPr>
        </p:pic>
      </p:grpSp>
      <p:grpSp>
        <p:nvGrpSpPr>
          <p:cNvPr id="19" name="Group 19"/>
          <p:cNvGrpSpPr/>
          <p:nvPr/>
        </p:nvGrpSpPr>
        <p:grpSpPr>
          <a:xfrm rot="842843">
            <a:off x="-20371" y="4577535"/>
            <a:ext cx="6605859" cy="6157450"/>
            <a:chOff x="0" y="0"/>
            <a:chExt cx="1739815" cy="162171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739815" cy="1621715"/>
            </a:xfrm>
            <a:custGeom>
              <a:avLst/>
              <a:gdLst/>
              <a:ahLst/>
              <a:cxnLst/>
              <a:rect l="l" t="t" r="r" b="b"/>
              <a:pathLst>
                <a:path w="1739815" h="1621715">
                  <a:moveTo>
                    <a:pt x="0" y="0"/>
                  </a:moveTo>
                  <a:lnTo>
                    <a:pt x="1739815" y="0"/>
                  </a:lnTo>
                  <a:lnTo>
                    <a:pt x="1739815" y="1621715"/>
                  </a:lnTo>
                  <a:lnTo>
                    <a:pt x="0" y="1621715"/>
                  </a:lnTo>
                  <a:close/>
                </a:path>
              </a:pathLst>
            </a:custGeom>
            <a:solidFill>
              <a:srgbClr val="59DC9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934020" y="2212168"/>
            <a:ext cx="6019438" cy="5476857"/>
            <a:chOff x="0" y="0"/>
            <a:chExt cx="1585366" cy="144246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585366" cy="1442464"/>
            </a:xfrm>
            <a:custGeom>
              <a:avLst/>
              <a:gdLst/>
              <a:ahLst/>
              <a:cxnLst/>
              <a:rect l="l" t="t" r="r" b="b"/>
              <a:pathLst>
                <a:path w="1585366" h="1442464">
                  <a:moveTo>
                    <a:pt x="0" y="0"/>
                  </a:moveTo>
                  <a:lnTo>
                    <a:pt x="1585366" y="0"/>
                  </a:lnTo>
                  <a:lnTo>
                    <a:pt x="1585366" y="1442464"/>
                  </a:lnTo>
                  <a:lnTo>
                    <a:pt x="0" y="1442464"/>
                  </a:lnTo>
                  <a:close/>
                </a:path>
              </a:pathLst>
            </a:custGeom>
            <a:solidFill>
              <a:srgbClr val="59DC90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900914" y="5143500"/>
            <a:ext cx="1636760" cy="1376925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5823525" y="3837804"/>
            <a:ext cx="8730211" cy="3877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665"/>
              </a:lnSpc>
            </a:pPr>
            <a:r>
              <a:rPr lang="en-US" sz="5475" dirty="0">
                <a:solidFill>
                  <a:srgbClr val="000000"/>
                </a:solidFill>
                <a:latin typeface="Antonio Light"/>
              </a:rPr>
              <a:t>16 INCONTRI DA FEBBRAIO 2022. A QUESTI SONO SEGUITI OLTRE 20 INCONTRI DI APPROFONDIMENTO CON I DIVERSI ATTORI DELL’ECOSISTEMA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623703" y="66444"/>
            <a:ext cx="14635597" cy="1781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64"/>
              </a:lnSpc>
            </a:pPr>
            <a:r>
              <a:rPr lang="en-US" sz="10474">
                <a:solidFill>
                  <a:srgbClr val="000000"/>
                </a:solidFill>
                <a:latin typeface="Anton"/>
              </a:rPr>
              <a:t>SPORTELLO VIRTUALE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654396">
            <a:off x="6471690" y="3383556"/>
            <a:ext cx="5936647" cy="6278958"/>
            <a:chOff x="0" y="0"/>
            <a:chExt cx="1563561" cy="16537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63561" cy="1653717"/>
            </a:xfrm>
            <a:custGeom>
              <a:avLst/>
              <a:gdLst/>
              <a:ahLst/>
              <a:cxnLst/>
              <a:rect l="l" t="t" r="r" b="b"/>
              <a:pathLst>
                <a:path w="1563561" h="1653717">
                  <a:moveTo>
                    <a:pt x="0" y="0"/>
                  </a:moveTo>
                  <a:lnTo>
                    <a:pt x="1563561" y="0"/>
                  </a:lnTo>
                  <a:lnTo>
                    <a:pt x="1563561" y="1653717"/>
                  </a:lnTo>
                  <a:lnTo>
                    <a:pt x="0" y="1653717"/>
                  </a:lnTo>
                  <a:close/>
                </a:path>
              </a:pathLst>
            </a:custGeom>
            <a:solidFill>
              <a:srgbClr val="3AD06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261750" y="918728"/>
            <a:ext cx="6019438" cy="5476857"/>
            <a:chOff x="0" y="0"/>
            <a:chExt cx="1585366" cy="14424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85366" cy="1442464"/>
            </a:xfrm>
            <a:custGeom>
              <a:avLst/>
              <a:gdLst/>
              <a:ahLst/>
              <a:cxnLst/>
              <a:rect l="l" t="t" r="r" b="b"/>
              <a:pathLst>
                <a:path w="1585366" h="1442464">
                  <a:moveTo>
                    <a:pt x="0" y="0"/>
                  </a:moveTo>
                  <a:lnTo>
                    <a:pt x="1585366" y="0"/>
                  </a:lnTo>
                  <a:lnTo>
                    <a:pt x="1585366" y="1442464"/>
                  </a:lnTo>
                  <a:lnTo>
                    <a:pt x="0" y="1442464"/>
                  </a:lnTo>
                  <a:close/>
                </a:path>
              </a:pathLst>
            </a:custGeom>
            <a:solidFill>
              <a:srgbClr val="3AD06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66756" y="365118"/>
            <a:ext cx="1561129" cy="1744870"/>
            <a:chOff x="0" y="0"/>
            <a:chExt cx="2081505" cy="2326493"/>
          </a:xfrm>
        </p:grpSpPr>
        <p:grpSp>
          <p:nvGrpSpPr>
            <p:cNvPr id="9" name="Group 9"/>
            <p:cNvGrpSpPr/>
            <p:nvPr/>
          </p:nvGrpSpPr>
          <p:grpSpPr>
            <a:xfrm>
              <a:off x="1547568" y="570630"/>
              <a:ext cx="285580" cy="771866"/>
              <a:chOff x="0" y="0"/>
              <a:chExt cx="300725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300725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300725" h="812800">
                    <a:moveTo>
                      <a:pt x="0" y="0"/>
                    </a:moveTo>
                    <a:lnTo>
                      <a:pt x="300725" y="0"/>
                    </a:lnTo>
                    <a:lnTo>
                      <a:pt x="300725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2F3F4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98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406843" y="176210"/>
              <a:ext cx="1140725" cy="771866"/>
              <a:chOff x="0" y="0"/>
              <a:chExt cx="120122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20122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201220" h="812800">
                    <a:moveTo>
                      <a:pt x="0" y="0"/>
                    </a:moveTo>
                    <a:lnTo>
                      <a:pt x="1201220" y="0"/>
                    </a:lnTo>
                    <a:lnTo>
                      <a:pt x="120122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2F3F4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98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56209" y="1824516"/>
              <a:ext cx="677208" cy="326113"/>
              <a:chOff x="0" y="0"/>
              <a:chExt cx="713122" cy="343407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713122" cy="343407"/>
              </a:xfrm>
              <a:custGeom>
                <a:avLst/>
                <a:gdLst/>
                <a:ahLst/>
                <a:cxnLst/>
                <a:rect l="l" t="t" r="r" b="b"/>
                <a:pathLst>
                  <a:path w="713122" h="343407">
                    <a:moveTo>
                      <a:pt x="0" y="0"/>
                    </a:moveTo>
                    <a:lnTo>
                      <a:pt x="713122" y="0"/>
                    </a:lnTo>
                    <a:lnTo>
                      <a:pt x="713122" y="343407"/>
                    </a:lnTo>
                    <a:lnTo>
                      <a:pt x="0" y="343407"/>
                    </a:lnTo>
                    <a:close/>
                  </a:path>
                </a:pathLst>
              </a:custGeom>
              <a:solidFill>
                <a:srgbClr val="F2F3F4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98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22061" y="1052650"/>
              <a:ext cx="1140725" cy="771866"/>
              <a:chOff x="0" y="0"/>
              <a:chExt cx="120122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20122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201220" h="812800">
                    <a:moveTo>
                      <a:pt x="0" y="0"/>
                    </a:moveTo>
                    <a:lnTo>
                      <a:pt x="1201220" y="0"/>
                    </a:lnTo>
                    <a:lnTo>
                      <a:pt x="120122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2F3F4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98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/>
            <a:srcRect l="14800" t="8081" r="13455" b="10534"/>
            <a:stretch>
              <a:fillRect/>
            </a:stretch>
          </p:blipFill>
          <p:spPr>
            <a:xfrm>
              <a:off x="0" y="0"/>
              <a:ext cx="2081505" cy="2326493"/>
            </a:xfrm>
            <a:prstGeom prst="rect">
              <a:avLst/>
            </a:prstGeom>
          </p:spPr>
        </p:pic>
      </p:grpSp>
      <p:grpSp>
        <p:nvGrpSpPr>
          <p:cNvPr id="22" name="Group 22"/>
          <p:cNvGrpSpPr/>
          <p:nvPr/>
        </p:nvGrpSpPr>
        <p:grpSpPr>
          <a:xfrm rot="842843">
            <a:off x="344005" y="3824432"/>
            <a:ext cx="7807070" cy="6607638"/>
            <a:chOff x="0" y="0"/>
            <a:chExt cx="2056183" cy="174028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056183" cy="1740283"/>
            </a:xfrm>
            <a:custGeom>
              <a:avLst/>
              <a:gdLst/>
              <a:ahLst/>
              <a:cxnLst/>
              <a:rect l="l" t="t" r="r" b="b"/>
              <a:pathLst>
                <a:path w="2056183" h="1740283">
                  <a:moveTo>
                    <a:pt x="0" y="0"/>
                  </a:moveTo>
                  <a:lnTo>
                    <a:pt x="2056183" y="0"/>
                  </a:lnTo>
                  <a:lnTo>
                    <a:pt x="2056183" y="1740283"/>
                  </a:lnTo>
                  <a:lnTo>
                    <a:pt x="0" y="1740283"/>
                  </a:lnTo>
                  <a:close/>
                </a:path>
              </a:pathLst>
            </a:custGeom>
            <a:solidFill>
              <a:srgbClr val="3AD06C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434446" y="4493387"/>
            <a:ext cx="12026602" cy="234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26"/>
              </a:lnSpc>
            </a:pPr>
            <a:r>
              <a:rPr lang="en-US" sz="13661">
                <a:solidFill>
                  <a:srgbClr val="000000"/>
                </a:solidFill>
                <a:latin typeface="Anton"/>
              </a:rPr>
              <a:t>WHAT'S NEXT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D0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654396">
            <a:off x="6708384" y="2637061"/>
            <a:ext cx="5936647" cy="6278958"/>
            <a:chOff x="0" y="0"/>
            <a:chExt cx="1563561" cy="16537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63561" cy="1653717"/>
            </a:xfrm>
            <a:custGeom>
              <a:avLst/>
              <a:gdLst/>
              <a:ahLst/>
              <a:cxnLst/>
              <a:rect l="l" t="t" r="r" b="b"/>
              <a:pathLst>
                <a:path w="1563561" h="1653717">
                  <a:moveTo>
                    <a:pt x="0" y="0"/>
                  </a:moveTo>
                  <a:lnTo>
                    <a:pt x="1563561" y="0"/>
                  </a:lnTo>
                  <a:lnTo>
                    <a:pt x="1563561" y="1653717"/>
                  </a:lnTo>
                  <a:lnTo>
                    <a:pt x="0" y="1653717"/>
                  </a:lnTo>
                  <a:close/>
                </a:path>
              </a:pathLst>
            </a:custGeom>
            <a:solidFill>
              <a:srgbClr val="59DC9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66756" y="365118"/>
            <a:ext cx="1230188" cy="1374978"/>
            <a:chOff x="0" y="0"/>
            <a:chExt cx="1640250" cy="1833304"/>
          </a:xfrm>
        </p:grpSpPr>
        <p:grpSp>
          <p:nvGrpSpPr>
            <p:cNvPr id="6" name="Group 6"/>
            <p:cNvGrpSpPr/>
            <p:nvPr/>
          </p:nvGrpSpPr>
          <p:grpSpPr>
            <a:xfrm>
              <a:off x="1219501" y="449663"/>
              <a:ext cx="225040" cy="608239"/>
              <a:chOff x="0" y="0"/>
              <a:chExt cx="300725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00725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300725" h="812800">
                    <a:moveTo>
                      <a:pt x="0" y="0"/>
                    </a:moveTo>
                    <a:lnTo>
                      <a:pt x="300725" y="0"/>
                    </a:lnTo>
                    <a:lnTo>
                      <a:pt x="300725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2F3F4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3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320597" y="138856"/>
              <a:ext cx="898904" cy="608239"/>
              <a:chOff x="0" y="0"/>
              <a:chExt cx="120122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20122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201220" h="812800">
                    <a:moveTo>
                      <a:pt x="0" y="0"/>
                    </a:moveTo>
                    <a:lnTo>
                      <a:pt x="1201220" y="0"/>
                    </a:lnTo>
                    <a:lnTo>
                      <a:pt x="120122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2F3F4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3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123095" y="1437740"/>
              <a:ext cx="533648" cy="256981"/>
              <a:chOff x="0" y="0"/>
              <a:chExt cx="713122" cy="343407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713122" cy="343407"/>
              </a:xfrm>
              <a:custGeom>
                <a:avLst/>
                <a:gdLst/>
                <a:ahLst/>
                <a:cxnLst/>
                <a:rect l="l" t="t" r="r" b="b"/>
                <a:pathLst>
                  <a:path w="713122" h="343407">
                    <a:moveTo>
                      <a:pt x="0" y="0"/>
                    </a:moveTo>
                    <a:lnTo>
                      <a:pt x="713122" y="0"/>
                    </a:lnTo>
                    <a:lnTo>
                      <a:pt x="713122" y="343407"/>
                    </a:lnTo>
                    <a:lnTo>
                      <a:pt x="0" y="343407"/>
                    </a:lnTo>
                    <a:close/>
                  </a:path>
                </a:pathLst>
              </a:custGeom>
              <a:solidFill>
                <a:srgbClr val="F2F3F4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3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96185" y="829501"/>
              <a:ext cx="898904" cy="608239"/>
              <a:chOff x="0" y="0"/>
              <a:chExt cx="120122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20122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201220" h="812800">
                    <a:moveTo>
                      <a:pt x="0" y="0"/>
                    </a:moveTo>
                    <a:lnTo>
                      <a:pt x="1201220" y="0"/>
                    </a:lnTo>
                    <a:lnTo>
                      <a:pt x="120122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2F3F4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3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/>
            <a:srcRect l="14800" t="8081" r="13455" b="10534"/>
            <a:stretch>
              <a:fillRect/>
            </a:stretch>
          </p:blipFill>
          <p:spPr>
            <a:xfrm>
              <a:off x="0" y="0"/>
              <a:ext cx="1640250" cy="1833304"/>
            </a:xfrm>
            <a:prstGeom prst="rect">
              <a:avLst/>
            </a:prstGeom>
          </p:spPr>
        </p:pic>
      </p:grpSp>
      <p:grpSp>
        <p:nvGrpSpPr>
          <p:cNvPr id="19" name="Group 19"/>
          <p:cNvGrpSpPr/>
          <p:nvPr/>
        </p:nvGrpSpPr>
        <p:grpSpPr>
          <a:xfrm rot="842843">
            <a:off x="-20371" y="4577535"/>
            <a:ext cx="6605859" cy="6157450"/>
            <a:chOff x="0" y="0"/>
            <a:chExt cx="1739815" cy="162171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739815" cy="1621715"/>
            </a:xfrm>
            <a:custGeom>
              <a:avLst/>
              <a:gdLst/>
              <a:ahLst/>
              <a:cxnLst/>
              <a:rect l="l" t="t" r="r" b="b"/>
              <a:pathLst>
                <a:path w="1739815" h="1621715">
                  <a:moveTo>
                    <a:pt x="0" y="0"/>
                  </a:moveTo>
                  <a:lnTo>
                    <a:pt x="1739815" y="0"/>
                  </a:lnTo>
                  <a:lnTo>
                    <a:pt x="1739815" y="1621715"/>
                  </a:lnTo>
                  <a:lnTo>
                    <a:pt x="0" y="1621715"/>
                  </a:lnTo>
                  <a:close/>
                </a:path>
              </a:pathLst>
            </a:custGeom>
            <a:solidFill>
              <a:srgbClr val="59DC9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934020" y="2212168"/>
            <a:ext cx="6019438" cy="5476857"/>
            <a:chOff x="0" y="0"/>
            <a:chExt cx="1585366" cy="144246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585366" cy="1442464"/>
            </a:xfrm>
            <a:custGeom>
              <a:avLst/>
              <a:gdLst/>
              <a:ahLst/>
              <a:cxnLst/>
              <a:rect l="l" t="t" r="r" b="b"/>
              <a:pathLst>
                <a:path w="1585366" h="1442464">
                  <a:moveTo>
                    <a:pt x="0" y="0"/>
                  </a:moveTo>
                  <a:lnTo>
                    <a:pt x="1585366" y="0"/>
                  </a:lnTo>
                  <a:lnTo>
                    <a:pt x="1585366" y="1442464"/>
                  </a:lnTo>
                  <a:lnTo>
                    <a:pt x="0" y="1442464"/>
                  </a:lnTo>
                  <a:close/>
                </a:path>
              </a:pathLst>
            </a:custGeom>
            <a:solidFill>
              <a:srgbClr val="59DC90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81850" y="3867901"/>
            <a:ext cx="7301563" cy="295361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471904" y="4616851"/>
            <a:ext cx="8115300" cy="1455711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1674585" y="184143"/>
            <a:ext cx="16613415" cy="161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64"/>
              </a:lnSpc>
            </a:pPr>
            <a:r>
              <a:rPr lang="en-US" sz="9474">
                <a:solidFill>
                  <a:srgbClr val="000000"/>
                </a:solidFill>
                <a:latin typeface="Anton"/>
              </a:rPr>
              <a:t>NUOVI FIRMATARI DEL PROTOCOLLO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82F77EBF8CA9041A26DE80EA8F48758" ma:contentTypeVersion="16" ma:contentTypeDescription="Creare un nuovo documento." ma:contentTypeScope="" ma:versionID="faa741f3b83d11ae190a62103dfc55aa">
  <xsd:schema xmlns:xsd="http://www.w3.org/2001/XMLSchema" xmlns:xs="http://www.w3.org/2001/XMLSchema" xmlns:p="http://schemas.microsoft.com/office/2006/metadata/properties" xmlns:ns2="1172b72f-d2ca-4b5d-9b11-23aef1348e57" xmlns:ns3="23e82983-b3c1-44de-b0ee-78cec6c71a28" targetNamespace="http://schemas.microsoft.com/office/2006/metadata/properties" ma:root="true" ma:fieldsID="4c1c11aa1e57708aee19c4509cd14666" ns2:_="" ns3:_="">
    <xsd:import namespace="1172b72f-d2ca-4b5d-9b11-23aef1348e57"/>
    <xsd:import namespace="23e82983-b3c1-44de-b0ee-78cec6c71a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2b72f-d2ca-4b5d-9b11-23aef1348e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 immagine" ma:readOnly="false" ma:fieldId="{5cf76f15-5ced-4ddc-b409-7134ff3c332f}" ma:taxonomyMulti="true" ma:sspId="ceb58d48-fdf8-4272-b3bf-5a9e847fdb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e82983-b3c1-44de-b0ee-78cec6c71a2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f720fd0-9ac2-472e-b0f7-83fe712fb9ff}" ma:internalName="TaxCatchAll" ma:showField="CatchAllData" ma:web="23e82983-b3c1-44de-b0ee-78cec6c71a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A3E282-11DA-4370-8D9D-E1EBA37DBC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DE7488-69E2-40D1-9303-999F92EA77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2b72f-d2ca-4b5d-9b11-23aef1348e57"/>
    <ds:schemaRef ds:uri="23e82983-b3c1-44de-b0ee-78cec6c71a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147</Words>
  <Application>Microsoft Office PowerPoint</Application>
  <PresentationFormat>Personalizzato</PresentationFormat>
  <Paragraphs>31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Anton</vt:lpstr>
      <vt:lpstr>Antonio Light</vt:lpstr>
      <vt:lpstr>Arial</vt:lpstr>
      <vt:lpstr>Calibri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ECOSISTEMA DELL'INNOVAZIONE FIORENTINO</dc:title>
  <cp:lastModifiedBy>Iolanda Castellana</cp:lastModifiedBy>
  <cp:revision>1</cp:revision>
  <dcterms:created xsi:type="dcterms:W3CDTF">2006-08-16T00:00:00Z</dcterms:created>
  <dcterms:modified xsi:type="dcterms:W3CDTF">2022-07-12T10:57:45Z</dcterms:modified>
  <dc:identifier>DAFEzjEAUCc</dc:identifier>
</cp:coreProperties>
</file>