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95" r:id="rId2"/>
    <p:sldId id="396" r:id="rId3"/>
    <p:sldId id="425" r:id="rId4"/>
    <p:sldId id="420" r:id="rId5"/>
    <p:sldId id="422" r:id="rId6"/>
    <p:sldId id="423" r:id="rId7"/>
  </p:sldIdLst>
  <p:sldSz cx="9144000" cy="6858000" type="screen4x3"/>
  <p:notesSz cx="9872663" cy="679767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EBEBEB"/>
    <a:srgbClr val="CC0066"/>
    <a:srgbClr val="FFFF99"/>
    <a:srgbClr val="FFFFCC"/>
    <a:srgbClr val="CC0000"/>
    <a:srgbClr val="E3E3E3"/>
    <a:srgbClr val="F3F3F3"/>
    <a:srgbClr val="B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90" autoAdjust="0"/>
    <p:restoredTop sz="99049" autoAdjust="0"/>
  </p:normalViewPr>
  <p:slideViewPr>
    <p:cSldViewPr snapToGrid="0">
      <p:cViewPr varScale="1">
        <p:scale>
          <a:sx n="113" d="100"/>
          <a:sy n="113" d="100"/>
        </p:scale>
        <p:origin x="-150" y="-78"/>
      </p:cViewPr>
      <p:guideLst>
        <p:guide orient="horz" pos="3524"/>
        <p:guide pos="4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606"/>
    </p:cViewPr>
  </p:sorterViewPr>
  <p:notesViewPr>
    <p:cSldViewPr snapToGrid="0">
      <p:cViewPr varScale="1">
        <p:scale>
          <a:sx n="77" d="100"/>
          <a:sy n="77" d="100"/>
        </p:scale>
        <p:origin x="-810" y="-90"/>
      </p:cViewPr>
      <p:guideLst>
        <p:guide orient="horz" pos="2141"/>
        <p:guide pos="3109"/>
      </p:guideLst>
    </p:cSldViewPr>
  </p:notesViewPr>
  <p:gridSpacing cx="368685763" cy="3686857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313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2763" y="0"/>
            <a:ext cx="4278312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8313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2763" y="6456363"/>
            <a:ext cx="4278312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2F724665-D872-4F60-A239-B6C7D0BED1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313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8312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8837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7813" cy="305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8313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8312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43282FB6-1968-463B-A69B-9C9E6EAE12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203985D-C975-4103-A859-CDB9540DFC12}" type="slidenum">
              <a:rPr lang="it-IT" altLang="it-IT" smtClean="0">
                <a:latin typeface="Arial" charset="0"/>
                <a:cs typeface="Arial" charset="0"/>
              </a:rPr>
              <a:pPr/>
              <a:t>1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D0E97-E227-4E07-987B-71024147BD9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86325-4838-4338-AF73-5DC47F88926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2CE16-A76F-4D3B-AC61-0721D28B805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ABBFE-2714-4DAC-B8E9-0F357B5CAD3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9C348-21E2-44E0-B063-2A9091AEB5D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03B43-FC91-4B92-99EF-6A26C8FF59F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08C70-1DAA-4BDC-870C-24D11475B5E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F1329-2D37-4252-9D06-D4ABAE11989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4143B-1AE6-4B34-91A2-55C37E6A1FE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3F235-C772-4AB3-B82B-177597AAA8E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32DBC-A2A1-4D54-BADA-1F0538A9644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7"/>
          <p:cNvGrpSpPr>
            <a:grpSpLocks/>
          </p:cNvGrpSpPr>
          <p:nvPr userDrawn="1"/>
        </p:nvGrpSpPr>
        <p:grpSpPr bwMode="auto">
          <a:xfrm>
            <a:off x="263525" y="217488"/>
            <a:ext cx="7927975" cy="1546225"/>
            <a:chOff x="256" y="173"/>
            <a:chExt cx="5216" cy="1064"/>
          </a:xfrm>
        </p:grpSpPr>
        <p:pic>
          <p:nvPicPr>
            <p:cNvPr id="1032" name="Picture 38" descr="Giglio B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256" y="173"/>
              <a:ext cx="1524" cy="770"/>
            </a:xfrm>
            <a:prstGeom prst="rect">
              <a:avLst/>
            </a:prstGeom>
            <a:solidFill>
              <a:srgbClr val="B00000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033" name="Text Box 39"/>
            <p:cNvSpPr txBox="1">
              <a:spLocks noChangeArrowheads="1"/>
            </p:cNvSpPr>
            <p:nvPr/>
          </p:nvSpPr>
          <p:spPr bwMode="auto">
            <a:xfrm>
              <a:off x="794" y="793"/>
              <a:ext cx="3978" cy="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/>
          </p:spPr>
          <p:txBody>
            <a:bodyPr/>
            <a:lstStyle>
              <a:lvl1pPr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defRPr/>
              </a:pPr>
              <a:endParaRPr lang="it-IT" altLang="it-IT" i="1">
                <a:solidFill>
                  <a:srgbClr val="B00000"/>
                </a:solidFill>
                <a:cs typeface="+mn-cs"/>
              </a:endParaRPr>
            </a:p>
          </p:txBody>
        </p:sp>
        <p:sp>
          <p:nvSpPr>
            <p:cNvPr id="1034" name="Line 40"/>
            <p:cNvSpPr>
              <a:spLocks noChangeShapeType="1"/>
            </p:cNvSpPr>
            <p:nvPr/>
          </p:nvSpPr>
          <p:spPr bwMode="auto">
            <a:xfrm flipV="1">
              <a:off x="844" y="790"/>
              <a:ext cx="4628" cy="0"/>
            </a:xfrm>
            <a:prstGeom prst="line">
              <a:avLst/>
            </a:prstGeom>
            <a:noFill/>
            <a:ln w="19050">
              <a:solidFill>
                <a:srgbClr val="B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it-IT">
                <a:cs typeface="+mn-cs"/>
              </a:endParaRPr>
            </a:p>
          </p:txBody>
        </p:sp>
      </p:grpSp>
      <p:grpSp>
        <p:nvGrpSpPr>
          <p:cNvPr id="1027" name="Group 44"/>
          <p:cNvGrpSpPr>
            <a:grpSpLocks/>
          </p:cNvGrpSpPr>
          <p:nvPr userDrawn="1"/>
        </p:nvGrpSpPr>
        <p:grpSpPr bwMode="auto">
          <a:xfrm>
            <a:off x="1057275" y="6438900"/>
            <a:ext cx="7127875" cy="244475"/>
            <a:chOff x="798" y="4044"/>
            <a:chExt cx="4676" cy="170"/>
          </a:xfrm>
        </p:grpSpPr>
        <p:sp>
          <p:nvSpPr>
            <p:cNvPr id="1030" name="Line 42"/>
            <p:cNvSpPr>
              <a:spLocks noChangeShapeType="1"/>
            </p:cNvSpPr>
            <p:nvPr userDrawn="1"/>
          </p:nvSpPr>
          <p:spPr bwMode="auto">
            <a:xfrm flipV="1">
              <a:off x="846" y="4062"/>
              <a:ext cx="4628" cy="0"/>
            </a:xfrm>
            <a:prstGeom prst="line">
              <a:avLst/>
            </a:prstGeom>
            <a:noFill/>
            <a:ln w="19050">
              <a:solidFill>
                <a:srgbClr val="B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it-IT">
                <a:cs typeface="+mn-cs"/>
              </a:endParaRPr>
            </a:p>
          </p:txBody>
        </p:sp>
        <p:sp>
          <p:nvSpPr>
            <p:cNvPr id="1031" name="Text Box 43"/>
            <p:cNvSpPr txBox="1">
              <a:spLocks noChangeArrowheads="1"/>
            </p:cNvSpPr>
            <p:nvPr userDrawn="1"/>
          </p:nvSpPr>
          <p:spPr bwMode="auto">
            <a:xfrm>
              <a:off x="798" y="4044"/>
              <a:ext cx="3618" cy="17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endParaRPr lang="it-IT" altLang="it-IT" b="1">
                <a:cs typeface="+mn-cs"/>
              </a:endParaRPr>
            </a:p>
          </p:txBody>
        </p:sp>
      </p:grpSp>
      <p:sp>
        <p:nvSpPr>
          <p:cNvPr id="1069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437313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cs typeface="+mn-cs"/>
              </a:defRPr>
            </a:lvl1pPr>
          </a:lstStyle>
          <a:p>
            <a:pPr>
              <a:defRPr/>
            </a:pPr>
            <a:fld id="{200E5605-035F-4CDB-9D2F-F053F08B049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pic>
        <p:nvPicPr>
          <p:cNvPr id="1029" name="Picture 46" descr="fi capital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343775" y="381000"/>
            <a:ext cx="97155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29"/>
          <p:cNvGrpSpPr>
            <a:grpSpLocks/>
          </p:cNvGrpSpPr>
          <p:nvPr/>
        </p:nvGrpSpPr>
        <p:grpSpPr bwMode="auto">
          <a:xfrm>
            <a:off x="0" y="133350"/>
            <a:ext cx="9144000" cy="2849563"/>
            <a:chOff x="0" y="0"/>
            <a:chExt cx="5760" cy="1879"/>
          </a:xfrm>
        </p:grpSpPr>
        <p:sp>
          <p:nvSpPr>
            <p:cNvPr id="15366" name="Rectangle 18"/>
            <p:cNvSpPr>
              <a:spLocks noChangeArrowheads="1"/>
            </p:cNvSpPr>
            <p:nvPr/>
          </p:nvSpPr>
          <p:spPr bwMode="auto">
            <a:xfrm>
              <a:off x="0" y="0"/>
              <a:ext cx="5760" cy="15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altLang="it-IT"/>
            </a:p>
          </p:txBody>
        </p:sp>
        <p:pic>
          <p:nvPicPr>
            <p:cNvPr id="15367" name="Picture 19" descr="Giglio B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2" y="696"/>
              <a:ext cx="1818" cy="9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368" name="Group 20"/>
            <p:cNvGrpSpPr>
              <a:grpSpLocks/>
            </p:cNvGrpSpPr>
            <p:nvPr/>
          </p:nvGrpSpPr>
          <p:grpSpPr bwMode="auto">
            <a:xfrm>
              <a:off x="472" y="696"/>
              <a:ext cx="5036" cy="919"/>
              <a:chOff x="472" y="156"/>
              <a:chExt cx="5036" cy="919"/>
            </a:xfrm>
          </p:grpSpPr>
          <p:pic>
            <p:nvPicPr>
              <p:cNvPr id="15370" name="Picture 21" descr="Giglio B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72" y="156"/>
                <a:ext cx="1818" cy="9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371" name="Line 22"/>
              <p:cNvSpPr>
                <a:spLocks noChangeShapeType="1"/>
              </p:cNvSpPr>
              <p:nvPr/>
            </p:nvSpPr>
            <p:spPr bwMode="auto">
              <a:xfrm>
                <a:off x="1164" y="850"/>
                <a:ext cx="396" cy="0"/>
              </a:xfrm>
              <a:prstGeom prst="line">
                <a:avLst/>
              </a:prstGeom>
              <a:noFill/>
              <a:ln w="19050">
                <a:solidFill>
                  <a:srgbClr val="B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5372" name="Line 23"/>
              <p:cNvSpPr>
                <a:spLocks noChangeShapeType="1"/>
              </p:cNvSpPr>
              <p:nvPr/>
            </p:nvSpPr>
            <p:spPr bwMode="auto">
              <a:xfrm>
                <a:off x="1594" y="850"/>
                <a:ext cx="3914" cy="0"/>
              </a:xfrm>
              <a:prstGeom prst="line">
                <a:avLst/>
              </a:prstGeom>
              <a:noFill/>
              <a:ln w="19050">
                <a:solidFill>
                  <a:srgbClr val="B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5369" name="Text Box 24"/>
            <p:cNvSpPr txBox="1">
              <a:spLocks noChangeArrowheads="1"/>
            </p:cNvSpPr>
            <p:nvPr/>
          </p:nvSpPr>
          <p:spPr bwMode="auto">
            <a:xfrm>
              <a:off x="1106" y="1435"/>
              <a:ext cx="3978" cy="44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it-IT" altLang="it-IT" sz="2400" b="1">
                  <a:solidFill>
                    <a:srgbClr val="CC0000"/>
                  </a:solidFill>
                  <a:latin typeface="Arial" charset="0"/>
                </a:rPr>
                <a:t>Effetti della tramvia sul commercio</a:t>
              </a:r>
            </a:p>
          </p:txBody>
        </p:sp>
      </p:grpSp>
      <p:sp>
        <p:nvSpPr>
          <p:cNvPr id="15362" name="Text Box 25"/>
          <p:cNvSpPr txBox="1">
            <a:spLocks noChangeArrowheads="1"/>
          </p:cNvSpPr>
          <p:nvPr/>
        </p:nvSpPr>
        <p:spPr bwMode="auto">
          <a:xfrm>
            <a:off x="1784350" y="3232150"/>
            <a:ext cx="3517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400" i="1">
                <a:latin typeface="Arial" charset="0"/>
              </a:rPr>
              <a:t>a cura di</a:t>
            </a:r>
            <a:endParaRPr lang="it-IT" altLang="it-IT" sz="1400">
              <a:latin typeface="Arial" charset="0"/>
            </a:endParaRPr>
          </a:p>
          <a:p>
            <a:r>
              <a:rPr lang="it-IT" altLang="it-IT" sz="1400">
                <a:latin typeface="Arial" charset="0"/>
              </a:rPr>
              <a:t>Ufficio comunale di Statistica</a:t>
            </a:r>
          </a:p>
        </p:txBody>
      </p:sp>
      <p:sp>
        <p:nvSpPr>
          <p:cNvPr id="15363" name="Text Box 26"/>
          <p:cNvSpPr txBox="1">
            <a:spLocks noChangeArrowheads="1"/>
          </p:cNvSpPr>
          <p:nvPr/>
        </p:nvSpPr>
        <p:spPr bwMode="auto">
          <a:xfrm>
            <a:off x="1784350" y="4802188"/>
            <a:ext cx="71913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300">
                <a:latin typeface="Arial" charset="0"/>
              </a:rPr>
              <a:t>Palazzo Vecchio, Sala Macconi</a:t>
            </a:r>
            <a:br>
              <a:rPr lang="it-IT" altLang="it-IT" sz="1300">
                <a:latin typeface="Arial" charset="0"/>
              </a:rPr>
            </a:br>
            <a:r>
              <a:rPr lang="it-IT" altLang="it-IT" sz="1300">
                <a:latin typeface="Arial" charset="0"/>
              </a:rPr>
              <a:t>Firenze </a:t>
            </a:r>
            <a:br>
              <a:rPr lang="it-IT" altLang="it-IT" sz="1300">
                <a:latin typeface="Arial" charset="0"/>
              </a:rPr>
            </a:br>
            <a:r>
              <a:rPr lang="it-IT" altLang="it-IT" sz="1300">
                <a:latin typeface="Arial" charset="0"/>
              </a:rPr>
              <a:t>2 agosto 2018</a:t>
            </a:r>
          </a:p>
        </p:txBody>
      </p:sp>
      <p:sp>
        <p:nvSpPr>
          <p:cNvPr id="15364" name="Rectangle 27"/>
          <p:cNvSpPr>
            <a:spLocks noChangeArrowheads="1"/>
          </p:cNvSpPr>
          <p:nvPr/>
        </p:nvSpPr>
        <p:spPr bwMode="auto">
          <a:xfrm>
            <a:off x="0" y="5934075"/>
            <a:ext cx="9144000" cy="923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/>
          </a:p>
        </p:txBody>
      </p:sp>
      <p:pic>
        <p:nvPicPr>
          <p:cNvPr id="15365" name="Picture 31" descr="fi capita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5700" y="1143000"/>
            <a:ext cx="145415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277CF54-E889-49AF-A023-521B13E28D0A}" type="slidenum">
              <a:rPr lang="it-IT" altLang="it-IT" smtClean="0">
                <a:cs typeface="Arial" charset="0"/>
              </a:rPr>
              <a:pPr/>
              <a:t>2</a:t>
            </a:fld>
            <a:endParaRPr lang="it-IT" altLang="it-IT" smtClean="0">
              <a:cs typeface="Arial" charset="0"/>
            </a:endParaRPr>
          </a:p>
        </p:txBody>
      </p:sp>
      <p:grpSp>
        <p:nvGrpSpPr>
          <p:cNvPr id="17410" name="Group 25"/>
          <p:cNvGrpSpPr>
            <a:grpSpLocks/>
          </p:cNvGrpSpPr>
          <p:nvPr/>
        </p:nvGrpSpPr>
        <p:grpSpPr bwMode="auto">
          <a:xfrm>
            <a:off x="574675" y="1282700"/>
            <a:ext cx="7720013" cy="307975"/>
            <a:chOff x="486" y="1311"/>
            <a:chExt cx="4368" cy="199"/>
          </a:xfrm>
        </p:grpSpPr>
        <p:sp>
          <p:nvSpPr>
            <p:cNvPr id="17415" name="Text Box 26"/>
            <p:cNvSpPr txBox="1">
              <a:spLocks noChangeArrowheads="1"/>
            </p:cNvSpPr>
            <p:nvPr/>
          </p:nvSpPr>
          <p:spPr bwMode="auto">
            <a:xfrm>
              <a:off x="538" y="1311"/>
              <a:ext cx="431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1400" b="1">
                  <a:solidFill>
                    <a:srgbClr val="B00000"/>
                  </a:solidFill>
                </a:rPr>
                <a:t>Alcune considerazioni</a:t>
              </a:r>
            </a:p>
          </p:txBody>
        </p:sp>
        <p:sp>
          <p:nvSpPr>
            <p:cNvPr id="17416" name="Line 27"/>
            <p:cNvSpPr>
              <a:spLocks noChangeShapeType="1"/>
            </p:cNvSpPr>
            <p:nvPr/>
          </p:nvSpPr>
          <p:spPr bwMode="auto">
            <a:xfrm flipV="1">
              <a:off x="486" y="1464"/>
              <a:ext cx="4321" cy="6"/>
            </a:xfrm>
            <a:prstGeom prst="line">
              <a:avLst/>
            </a:prstGeom>
            <a:noFill/>
            <a:ln w="9525">
              <a:solidFill>
                <a:srgbClr val="B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7411" name="Text Box 28"/>
          <p:cNvSpPr txBox="1">
            <a:spLocks noChangeArrowheads="1"/>
          </p:cNvSpPr>
          <p:nvPr/>
        </p:nvSpPr>
        <p:spPr bwMode="auto">
          <a:xfrm>
            <a:off x="574675" y="1738313"/>
            <a:ext cx="7856538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Bef>
                <a:spcPts val="0"/>
              </a:spcBef>
              <a:buClr>
                <a:srgbClr val="B00000"/>
              </a:buClr>
              <a:buFont typeface="Wingdings" panose="05000000000000000000" pitchFamily="2" charset="2"/>
              <a:buChar char="Ø"/>
              <a:defRPr/>
            </a:pPr>
            <a:r>
              <a:rPr lang="it-IT" altLang="it-IT" sz="1600" i="1" u="sng" dirty="0"/>
              <a:t>Analisi: </a:t>
            </a:r>
            <a:r>
              <a:rPr lang="it-IT" altLang="it-IT" sz="1600" i="1" dirty="0"/>
              <a:t>                                 </a:t>
            </a:r>
            <a:r>
              <a:rPr lang="it-IT" altLang="it-IT" sz="1600" dirty="0"/>
              <a:t>dal generale delle aziende attive                </a:t>
            </a:r>
          </a:p>
          <a:p>
            <a:pPr>
              <a:spcBef>
                <a:spcPts val="0"/>
              </a:spcBef>
              <a:buClr>
                <a:srgbClr val="B00000"/>
              </a:buClr>
              <a:defRPr/>
            </a:pPr>
            <a:r>
              <a:rPr lang="it-IT" altLang="it-IT" sz="1600" dirty="0"/>
              <a:t>                                               </a:t>
            </a:r>
          </a:p>
          <a:p>
            <a:pPr>
              <a:spcBef>
                <a:spcPts val="0"/>
              </a:spcBef>
              <a:buClr>
                <a:srgbClr val="B00000"/>
              </a:buClr>
              <a:defRPr/>
            </a:pPr>
            <a:r>
              <a:rPr lang="it-IT" altLang="it-IT" sz="1600" dirty="0"/>
              <a:t>                                                al dettaglio delle attività commerciali</a:t>
            </a:r>
          </a:p>
          <a:p>
            <a:pPr>
              <a:spcBef>
                <a:spcPct val="50000"/>
              </a:spcBef>
              <a:buClr>
                <a:srgbClr val="B00000"/>
              </a:buClr>
              <a:defRPr/>
            </a:pPr>
            <a:endParaRPr lang="it-IT" altLang="it-IT" sz="2000" dirty="0"/>
          </a:p>
          <a:p>
            <a:pPr marL="285750" indent="-285750">
              <a:spcBef>
                <a:spcPts val="0"/>
              </a:spcBef>
              <a:buClr>
                <a:srgbClr val="B00000"/>
              </a:buClr>
              <a:buFont typeface="Wingdings" panose="05000000000000000000" pitchFamily="2" charset="2"/>
              <a:buChar char="Ø"/>
              <a:defRPr/>
            </a:pPr>
            <a:r>
              <a:rPr lang="it-IT" altLang="it-IT" sz="1600" i="1" u="sng" dirty="0"/>
              <a:t>Anni di riferimento:</a:t>
            </a:r>
            <a:r>
              <a:rPr lang="it-IT" altLang="it-IT" sz="1600" dirty="0"/>
              <a:t>                2005* (prima dei lavori) </a:t>
            </a:r>
          </a:p>
          <a:p>
            <a:pPr>
              <a:spcBef>
                <a:spcPts val="0"/>
              </a:spcBef>
              <a:buClr>
                <a:srgbClr val="B00000"/>
              </a:buClr>
              <a:defRPr/>
            </a:pPr>
            <a:r>
              <a:rPr lang="it-IT" altLang="it-IT" sz="1600" dirty="0"/>
              <a:t>                                                2013 (primi anni operatività tramvia) </a:t>
            </a:r>
          </a:p>
          <a:p>
            <a:pPr>
              <a:spcBef>
                <a:spcPts val="0"/>
              </a:spcBef>
              <a:buClr>
                <a:srgbClr val="B00000"/>
              </a:buClr>
              <a:defRPr/>
            </a:pPr>
            <a:r>
              <a:rPr lang="it-IT" altLang="it-IT" sz="1600" dirty="0"/>
              <a:t>                                                2017 (tramvia a regime)</a:t>
            </a:r>
          </a:p>
          <a:p>
            <a:pPr>
              <a:spcBef>
                <a:spcPts val="0"/>
              </a:spcBef>
              <a:buClr>
                <a:srgbClr val="B00000"/>
              </a:buClr>
              <a:defRPr/>
            </a:pPr>
            <a:endParaRPr lang="it-IT" altLang="it-IT" sz="2000" i="1" dirty="0"/>
          </a:p>
          <a:p>
            <a:pPr marL="285750" indent="-285750">
              <a:spcBef>
                <a:spcPts val="0"/>
              </a:spcBef>
              <a:buClr>
                <a:srgbClr val="B00000"/>
              </a:buClr>
              <a:buFont typeface="Wingdings" panose="05000000000000000000" pitchFamily="2" charset="2"/>
              <a:buChar char="Ø"/>
              <a:defRPr/>
            </a:pPr>
            <a:r>
              <a:rPr lang="it-IT" altLang="it-IT" sz="1600" i="1" u="sng" dirty="0"/>
              <a:t>Territorio oggetto di analisi:</a:t>
            </a:r>
            <a:r>
              <a:rPr lang="it-IT" altLang="it-IT" sz="1600" dirty="0"/>
              <a:t>    Linea 1 della tramvia</a:t>
            </a:r>
          </a:p>
          <a:p>
            <a:pPr>
              <a:spcBef>
                <a:spcPts val="0"/>
              </a:spcBef>
              <a:buClr>
                <a:srgbClr val="B00000"/>
              </a:buClr>
              <a:defRPr/>
            </a:pPr>
            <a:r>
              <a:rPr lang="it-IT" altLang="it-IT" sz="1600" dirty="0"/>
              <a:t>                                                comune di Firenze</a:t>
            </a:r>
          </a:p>
          <a:p>
            <a:pPr>
              <a:spcBef>
                <a:spcPts val="0"/>
              </a:spcBef>
              <a:buClr>
                <a:srgbClr val="B00000"/>
              </a:buClr>
              <a:defRPr/>
            </a:pPr>
            <a:r>
              <a:rPr lang="it-IT" altLang="it-IT" sz="1600" dirty="0"/>
              <a:t>                                                comune di Scandicci</a:t>
            </a:r>
          </a:p>
          <a:p>
            <a:pPr>
              <a:spcBef>
                <a:spcPts val="0"/>
              </a:spcBef>
              <a:buClr>
                <a:srgbClr val="B00000"/>
              </a:buClr>
              <a:defRPr/>
            </a:pPr>
            <a:r>
              <a:rPr lang="it-IT" altLang="it-IT" sz="1600" dirty="0"/>
              <a:t>                                                provincia di Firenze*</a:t>
            </a:r>
          </a:p>
          <a:p>
            <a:pPr>
              <a:spcBef>
                <a:spcPts val="0"/>
              </a:spcBef>
              <a:buClr>
                <a:srgbClr val="B00000"/>
              </a:buClr>
              <a:defRPr/>
            </a:pPr>
            <a:r>
              <a:rPr lang="it-IT" altLang="it-IT" sz="1600" dirty="0"/>
              <a:t>                                                regione Toscana*</a:t>
            </a:r>
          </a:p>
          <a:p>
            <a:pPr>
              <a:spcBef>
                <a:spcPts val="0"/>
              </a:spcBef>
              <a:buClr>
                <a:srgbClr val="B00000"/>
              </a:buClr>
              <a:defRPr/>
            </a:pPr>
            <a:r>
              <a:rPr lang="it-IT" altLang="it-IT" sz="1600" dirty="0"/>
              <a:t>                                                Italia*</a:t>
            </a:r>
          </a:p>
          <a:p>
            <a:pPr>
              <a:spcBef>
                <a:spcPts val="0"/>
              </a:spcBef>
              <a:buClr>
                <a:srgbClr val="B00000"/>
              </a:buClr>
              <a:defRPr/>
            </a:pPr>
            <a:endParaRPr lang="it-IT" altLang="it-IT" sz="2000" dirty="0"/>
          </a:p>
          <a:p>
            <a:pPr marL="285750" indent="-285750">
              <a:spcBef>
                <a:spcPct val="50000"/>
              </a:spcBef>
              <a:buClr>
                <a:srgbClr val="B00000"/>
              </a:buClr>
              <a:buFont typeface="Wingdings" panose="05000000000000000000" pitchFamily="2" charset="2"/>
              <a:buChar char="Ø"/>
              <a:defRPr/>
            </a:pPr>
            <a:r>
              <a:rPr lang="it-IT" altLang="it-IT" sz="1600" dirty="0"/>
              <a:t> </a:t>
            </a:r>
            <a:r>
              <a:rPr lang="it-IT" altLang="it-IT" sz="1600" i="1" u="sng" dirty="0"/>
              <a:t>Fonte dati:</a:t>
            </a:r>
            <a:r>
              <a:rPr lang="it-IT" altLang="it-IT" sz="1600" dirty="0"/>
              <a:t>                           Camera di Commercio</a:t>
            </a:r>
            <a:endParaRPr lang="it-IT" altLang="it-IT" sz="1600" i="1" u="sng" dirty="0"/>
          </a:p>
        </p:txBody>
      </p:sp>
      <p:pic>
        <p:nvPicPr>
          <p:cNvPr id="17412" name="Picture 29" descr="fi capita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3300" y="381000"/>
            <a:ext cx="97155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Rectangle 32"/>
          <p:cNvSpPr>
            <a:spLocks noChangeArrowheads="1"/>
          </p:cNvSpPr>
          <p:nvPr/>
        </p:nvSpPr>
        <p:spPr bwMode="auto">
          <a:xfrm>
            <a:off x="1057275" y="6486525"/>
            <a:ext cx="29527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i="1"/>
              <a:t>a cura di</a:t>
            </a:r>
            <a:r>
              <a:rPr lang="it-IT" altLang="it-IT" b="1"/>
              <a:t>: Ufficio comunale di Statistica</a:t>
            </a:r>
          </a:p>
        </p:txBody>
      </p:sp>
      <p:sp>
        <p:nvSpPr>
          <p:cNvPr id="3" name="Freccia in giù 2">
            <a:extLst>
              <a:ext uri="{FF2B5EF4-FFF2-40B4-BE49-F238E27FC236}"/>
            </a:extLst>
          </p:cNvPr>
          <p:cNvSpPr/>
          <p:nvPr/>
        </p:nvSpPr>
        <p:spPr>
          <a:xfrm>
            <a:off x="5443538" y="2052638"/>
            <a:ext cx="350837" cy="24447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9357EC-763C-4281-A55C-0EA9A2CAA60F}" type="slidenum">
              <a:rPr lang="it-IT" altLang="it-IT" smtClean="0">
                <a:cs typeface="Arial" charset="0"/>
              </a:rPr>
              <a:pPr/>
              <a:t>3</a:t>
            </a:fld>
            <a:endParaRPr lang="it-IT" altLang="it-IT" smtClean="0">
              <a:cs typeface="Arial" charset="0"/>
            </a:endParaRPr>
          </a:p>
        </p:txBody>
      </p:sp>
      <p:sp>
        <p:nvSpPr>
          <p:cNvPr id="18434" name="Text Box 26"/>
          <p:cNvSpPr txBox="1">
            <a:spLocks noChangeArrowheads="1"/>
          </p:cNvSpPr>
          <p:nvPr/>
        </p:nvSpPr>
        <p:spPr bwMode="auto">
          <a:xfrm>
            <a:off x="730250" y="1216025"/>
            <a:ext cx="7505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 altLang="it-IT" sz="1400" b="1">
              <a:solidFill>
                <a:srgbClr val="B00000"/>
              </a:solidFill>
            </a:endParaRPr>
          </a:p>
        </p:txBody>
      </p:sp>
      <p:pic>
        <p:nvPicPr>
          <p:cNvPr id="18435" name="Picture 29" descr="fi capita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3300" y="381000"/>
            <a:ext cx="97155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Rectangle 32"/>
          <p:cNvSpPr>
            <a:spLocks noChangeArrowheads="1"/>
          </p:cNvSpPr>
          <p:nvPr/>
        </p:nvSpPr>
        <p:spPr bwMode="auto">
          <a:xfrm>
            <a:off x="1057275" y="6486525"/>
            <a:ext cx="29527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i="1"/>
              <a:t>a cura di</a:t>
            </a:r>
            <a:r>
              <a:rPr lang="it-IT" altLang="it-IT" b="1"/>
              <a:t>: Ufficio comunale di Statistica</a:t>
            </a:r>
          </a:p>
        </p:txBody>
      </p:sp>
      <p:pic>
        <p:nvPicPr>
          <p:cNvPr id="18437" name="Immagin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4950" y="290513"/>
            <a:ext cx="84963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0198EA7-3610-48BB-88DA-90713990CCEC}" type="slidenum">
              <a:rPr lang="it-IT" altLang="it-IT" smtClean="0">
                <a:cs typeface="Arial" charset="0"/>
              </a:rPr>
              <a:pPr/>
              <a:t>4</a:t>
            </a:fld>
            <a:endParaRPr lang="it-IT" altLang="it-IT" smtClean="0">
              <a:cs typeface="Arial" charset="0"/>
            </a:endParaRPr>
          </a:p>
        </p:txBody>
      </p:sp>
      <p:grpSp>
        <p:nvGrpSpPr>
          <p:cNvPr id="19464" name="Group 25"/>
          <p:cNvGrpSpPr>
            <a:grpSpLocks/>
          </p:cNvGrpSpPr>
          <p:nvPr/>
        </p:nvGrpSpPr>
        <p:grpSpPr bwMode="auto">
          <a:xfrm>
            <a:off x="730250" y="1216025"/>
            <a:ext cx="7529513" cy="531813"/>
            <a:chOff x="447" y="1210"/>
            <a:chExt cx="4743" cy="335"/>
          </a:xfrm>
        </p:grpSpPr>
        <p:sp>
          <p:nvSpPr>
            <p:cNvPr id="19468" name="Text Box 26"/>
            <p:cNvSpPr txBox="1">
              <a:spLocks noChangeArrowheads="1"/>
            </p:cNvSpPr>
            <p:nvPr/>
          </p:nvSpPr>
          <p:spPr bwMode="auto">
            <a:xfrm>
              <a:off x="447" y="1210"/>
              <a:ext cx="472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1400" b="1">
                  <a:solidFill>
                    <a:srgbClr val="B00000"/>
                  </a:solidFill>
                </a:rPr>
                <a:t>Confronto temporale delle aziende attive e delle attività del commercio all’ingrosso e al dettaglio</a:t>
              </a:r>
            </a:p>
          </p:txBody>
        </p:sp>
        <p:sp>
          <p:nvSpPr>
            <p:cNvPr id="19469" name="Line 27"/>
            <p:cNvSpPr>
              <a:spLocks noChangeShapeType="1"/>
            </p:cNvSpPr>
            <p:nvPr/>
          </p:nvSpPr>
          <p:spPr bwMode="auto">
            <a:xfrm flipV="1">
              <a:off x="516" y="1545"/>
              <a:ext cx="4674" cy="0"/>
            </a:xfrm>
            <a:prstGeom prst="line">
              <a:avLst/>
            </a:prstGeom>
            <a:noFill/>
            <a:ln w="9525">
              <a:solidFill>
                <a:srgbClr val="B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pic>
        <p:nvPicPr>
          <p:cNvPr id="19465" name="Picture 29" descr="fi capita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3300" y="381000"/>
            <a:ext cx="97155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6" name="Rectangle 32"/>
          <p:cNvSpPr>
            <a:spLocks noChangeArrowheads="1"/>
          </p:cNvSpPr>
          <p:nvPr/>
        </p:nvSpPr>
        <p:spPr bwMode="auto">
          <a:xfrm>
            <a:off x="1057275" y="6486525"/>
            <a:ext cx="29527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i="1"/>
              <a:t>a cura di</a:t>
            </a:r>
            <a:r>
              <a:rPr lang="it-IT" altLang="it-IT" b="1"/>
              <a:t>: Ufficio comunale di Statistica</a:t>
            </a:r>
          </a:p>
        </p:txBody>
      </p:sp>
      <p:sp>
        <p:nvSpPr>
          <p:cNvPr id="19467" name="CasellaDiTesto 1"/>
          <p:cNvSpPr txBox="1">
            <a:spLocks noChangeArrowheads="1"/>
          </p:cNvSpPr>
          <p:nvPr/>
        </p:nvSpPr>
        <p:spPr bwMode="auto">
          <a:xfrm>
            <a:off x="730250" y="1793875"/>
            <a:ext cx="7215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it-IT" altLang="it-IT" sz="1200">
                <a:solidFill>
                  <a:srgbClr val="B00000"/>
                </a:solidFill>
              </a:rPr>
              <a:t>Variazione percentuale. </a:t>
            </a:r>
          </a:p>
          <a:p>
            <a:pPr eaLnBrk="0" hangingPunct="0"/>
            <a:r>
              <a:rPr lang="it-IT" altLang="it-IT" sz="1200">
                <a:solidFill>
                  <a:srgbClr val="B00000"/>
                </a:solidFill>
              </a:rPr>
              <a:t>Area tramvia, comune di Firenze, comune di Scandicci</a:t>
            </a:r>
          </a:p>
        </p:txBody>
      </p:sp>
      <p:graphicFrame>
        <p:nvGraphicFramePr>
          <p:cNvPr id="19462" name="Grafico 12"/>
          <p:cNvGraphicFramePr>
            <a:graphicFrameLocks/>
          </p:cNvGraphicFramePr>
          <p:nvPr/>
        </p:nvGraphicFramePr>
        <p:xfrm>
          <a:off x="788988" y="2252663"/>
          <a:ext cx="7497762" cy="4227512"/>
        </p:xfrm>
        <a:graphic>
          <a:graphicData uri="http://schemas.openxmlformats.org/presentationml/2006/ole">
            <p:oleObj spid="_x0000_s19462" r:id="rId4" imgW="7498730" imgH="4230991" progId="Excel.Char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15E71C-8524-4ACF-8869-B506BE4081F7}" type="slidenum">
              <a:rPr lang="it-IT" altLang="it-IT" smtClean="0">
                <a:cs typeface="Arial" charset="0"/>
              </a:rPr>
              <a:pPr/>
              <a:t>5</a:t>
            </a:fld>
            <a:endParaRPr lang="it-IT" altLang="it-IT" smtClean="0">
              <a:cs typeface="Arial" charset="0"/>
            </a:endParaRPr>
          </a:p>
        </p:txBody>
      </p:sp>
      <p:grpSp>
        <p:nvGrpSpPr>
          <p:cNvPr id="20488" name="Group 25"/>
          <p:cNvGrpSpPr>
            <a:grpSpLocks/>
          </p:cNvGrpSpPr>
          <p:nvPr/>
        </p:nvGrpSpPr>
        <p:grpSpPr bwMode="auto">
          <a:xfrm>
            <a:off x="730250" y="1216025"/>
            <a:ext cx="7529513" cy="531813"/>
            <a:chOff x="447" y="1210"/>
            <a:chExt cx="4743" cy="335"/>
          </a:xfrm>
        </p:grpSpPr>
        <p:sp>
          <p:nvSpPr>
            <p:cNvPr id="20493" name="Text Box 26"/>
            <p:cNvSpPr txBox="1">
              <a:spLocks noChangeArrowheads="1"/>
            </p:cNvSpPr>
            <p:nvPr/>
          </p:nvSpPr>
          <p:spPr bwMode="auto">
            <a:xfrm>
              <a:off x="447" y="1210"/>
              <a:ext cx="472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1400" b="1">
                  <a:solidFill>
                    <a:srgbClr val="B00000"/>
                  </a:solidFill>
                </a:rPr>
                <a:t>Confronto temporale delle aziende attive e delle attività del commercio all’ingrosso e al dettaglio</a:t>
              </a:r>
            </a:p>
          </p:txBody>
        </p:sp>
        <p:sp>
          <p:nvSpPr>
            <p:cNvPr id="20494" name="Line 27"/>
            <p:cNvSpPr>
              <a:spLocks noChangeShapeType="1"/>
            </p:cNvSpPr>
            <p:nvPr/>
          </p:nvSpPr>
          <p:spPr bwMode="auto">
            <a:xfrm flipV="1">
              <a:off x="516" y="1545"/>
              <a:ext cx="4674" cy="0"/>
            </a:xfrm>
            <a:prstGeom prst="line">
              <a:avLst/>
            </a:prstGeom>
            <a:noFill/>
            <a:ln w="9525">
              <a:solidFill>
                <a:srgbClr val="B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pic>
        <p:nvPicPr>
          <p:cNvPr id="20489" name="Picture 29" descr="fi capita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3300" y="381000"/>
            <a:ext cx="97155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0" name="Rectangle 32"/>
          <p:cNvSpPr>
            <a:spLocks noChangeArrowheads="1"/>
          </p:cNvSpPr>
          <p:nvPr/>
        </p:nvSpPr>
        <p:spPr bwMode="auto">
          <a:xfrm>
            <a:off x="1057275" y="6486525"/>
            <a:ext cx="29527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i="1"/>
              <a:t>a cura di</a:t>
            </a:r>
            <a:r>
              <a:rPr lang="it-IT" altLang="it-IT" b="1"/>
              <a:t>: Ufficio comunale di Statistica</a:t>
            </a:r>
          </a:p>
        </p:txBody>
      </p:sp>
      <p:sp>
        <p:nvSpPr>
          <p:cNvPr id="20491" name="CasellaDiTesto 1"/>
          <p:cNvSpPr txBox="1">
            <a:spLocks noChangeArrowheads="1"/>
          </p:cNvSpPr>
          <p:nvPr/>
        </p:nvSpPr>
        <p:spPr bwMode="auto">
          <a:xfrm>
            <a:off x="730250" y="1793875"/>
            <a:ext cx="7215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it-IT" altLang="it-IT" sz="1200">
                <a:solidFill>
                  <a:srgbClr val="B00000"/>
                </a:solidFill>
              </a:rPr>
              <a:t>Variazione percentuale. </a:t>
            </a:r>
          </a:p>
          <a:p>
            <a:pPr eaLnBrk="0" hangingPunct="0"/>
            <a:r>
              <a:rPr lang="it-IT" altLang="it-IT" sz="1200">
                <a:solidFill>
                  <a:srgbClr val="B00000"/>
                </a:solidFill>
              </a:rPr>
              <a:t>Provincia di Firenze, regione Toscana, Italia</a:t>
            </a:r>
          </a:p>
        </p:txBody>
      </p:sp>
      <p:graphicFrame>
        <p:nvGraphicFramePr>
          <p:cNvPr id="20486" name="Grafico 10"/>
          <p:cNvGraphicFramePr>
            <a:graphicFrameLocks/>
          </p:cNvGraphicFramePr>
          <p:nvPr/>
        </p:nvGraphicFramePr>
        <p:xfrm>
          <a:off x="541338" y="2205038"/>
          <a:ext cx="7745412" cy="4194175"/>
        </p:xfrm>
        <a:graphic>
          <a:graphicData uri="http://schemas.openxmlformats.org/presentationml/2006/ole">
            <p:oleObj spid="_x0000_s20486" r:id="rId4" imgW="7742591" imgH="4194412" progId="Excel.Chart.8">
              <p:embed/>
            </p:oleObj>
          </a:graphicData>
        </a:graphic>
      </p:graphicFrame>
      <p:sp>
        <p:nvSpPr>
          <p:cNvPr id="2" name="Ovale 1">
            <a:extLst>
              <a:ext uri="{FF2B5EF4-FFF2-40B4-BE49-F238E27FC236}"/>
            </a:extLst>
          </p:cNvPr>
          <p:cNvSpPr/>
          <p:nvPr/>
        </p:nvSpPr>
        <p:spPr>
          <a:xfrm>
            <a:off x="2551113" y="3721100"/>
            <a:ext cx="850900" cy="108585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02017C6-2375-4999-8CD0-D124DFD2EF2D}" type="slidenum">
              <a:rPr lang="it-IT" altLang="it-IT" smtClean="0">
                <a:cs typeface="Arial" charset="0"/>
              </a:rPr>
              <a:pPr/>
              <a:t>6</a:t>
            </a:fld>
            <a:endParaRPr lang="it-IT" altLang="it-IT" smtClean="0">
              <a:cs typeface="Arial" charset="0"/>
            </a:endParaRPr>
          </a:p>
        </p:txBody>
      </p:sp>
      <p:grpSp>
        <p:nvGrpSpPr>
          <p:cNvPr id="21511" name="Group 25"/>
          <p:cNvGrpSpPr>
            <a:grpSpLocks/>
          </p:cNvGrpSpPr>
          <p:nvPr/>
        </p:nvGrpSpPr>
        <p:grpSpPr bwMode="auto">
          <a:xfrm>
            <a:off x="-33338" y="1649413"/>
            <a:ext cx="1866901" cy="944562"/>
            <a:chOff x="-1545" y="1355"/>
            <a:chExt cx="5377" cy="192"/>
          </a:xfrm>
        </p:grpSpPr>
        <p:sp>
          <p:nvSpPr>
            <p:cNvPr id="21515" name="Text Box 26"/>
            <p:cNvSpPr txBox="1">
              <a:spLocks noChangeArrowheads="1"/>
            </p:cNvSpPr>
            <p:nvPr/>
          </p:nvSpPr>
          <p:spPr bwMode="auto">
            <a:xfrm>
              <a:off x="-1545" y="1355"/>
              <a:ext cx="5377" cy="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1400" b="1">
                  <a:solidFill>
                    <a:srgbClr val="B00000"/>
                  </a:solidFill>
                </a:rPr>
                <a:t>Focus sulle sole aziende del commercio al dettaglio</a:t>
              </a:r>
            </a:p>
          </p:txBody>
        </p:sp>
        <p:sp>
          <p:nvSpPr>
            <p:cNvPr id="21516" name="Line 27"/>
            <p:cNvSpPr>
              <a:spLocks noChangeShapeType="1"/>
            </p:cNvSpPr>
            <p:nvPr/>
          </p:nvSpPr>
          <p:spPr bwMode="auto">
            <a:xfrm flipV="1">
              <a:off x="-1290" y="1545"/>
              <a:ext cx="4273" cy="2"/>
            </a:xfrm>
            <a:prstGeom prst="line">
              <a:avLst/>
            </a:prstGeom>
            <a:noFill/>
            <a:ln w="9525">
              <a:solidFill>
                <a:srgbClr val="B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pic>
        <p:nvPicPr>
          <p:cNvPr id="21512" name="Picture 29" descr="fi capita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3300" y="381000"/>
            <a:ext cx="97155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CasellaDiTesto 1"/>
          <p:cNvSpPr txBox="1">
            <a:spLocks noChangeArrowheads="1"/>
          </p:cNvSpPr>
          <p:nvPr/>
        </p:nvSpPr>
        <p:spPr bwMode="auto">
          <a:xfrm>
            <a:off x="0" y="2749550"/>
            <a:ext cx="1668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it-IT" altLang="it-IT" sz="1200">
                <a:solidFill>
                  <a:srgbClr val="B00000"/>
                </a:solidFill>
              </a:rPr>
              <a:t>Variazione percentuale</a:t>
            </a:r>
          </a:p>
        </p:txBody>
      </p:sp>
      <p:graphicFrame>
        <p:nvGraphicFramePr>
          <p:cNvPr id="21509" name="Grafico 9"/>
          <p:cNvGraphicFramePr>
            <a:graphicFrameLocks/>
          </p:cNvGraphicFramePr>
          <p:nvPr/>
        </p:nvGraphicFramePr>
        <p:xfrm>
          <a:off x="1947863" y="1050925"/>
          <a:ext cx="7191375" cy="5476875"/>
        </p:xfrm>
        <a:graphic>
          <a:graphicData uri="http://schemas.openxmlformats.org/presentationml/2006/ole">
            <p:oleObj spid="_x0000_s21509" r:id="rId4" imgW="7187807" imgH="5480779" progId="Excel.Chart.8">
              <p:embed/>
            </p:oleObj>
          </a:graphicData>
        </a:graphic>
      </p:graphicFrame>
      <p:sp>
        <p:nvSpPr>
          <p:cNvPr id="21514" name="Rectangle 32"/>
          <p:cNvSpPr>
            <a:spLocks noChangeArrowheads="1"/>
          </p:cNvSpPr>
          <p:nvPr/>
        </p:nvSpPr>
        <p:spPr bwMode="auto">
          <a:xfrm>
            <a:off x="1057275" y="6486525"/>
            <a:ext cx="29527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i="1"/>
              <a:t>a cura di</a:t>
            </a:r>
            <a:r>
              <a:rPr lang="it-IT" altLang="it-IT" b="1"/>
              <a:t>: Ufficio comunale di Statistica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8555</TotalTime>
  <Words>171</Words>
  <Application>Microsoft Office PowerPoint</Application>
  <PresentationFormat>Presentazione su schermo (4:3)</PresentationFormat>
  <Paragraphs>40</Paragraphs>
  <Slides>6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Modello struttura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Verdana</vt:lpstr>
      <vt:lpstr>Arial</vt:lpstr>
      <vt:lpstr>Wingdings</vt:lpstr>
      <vt:lpstr>Struttura predefinita</vt:lpstr>
      <vt:lpstr>Grafico di Microsoft Excel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Comune di Firenze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>progetto portale intranet</dc:subject>
  <dc:creator>laura moruzzo</dc:creator>
  <cp:lastModifiedBy>D58659</cp:lastModifiedBy>
  <cp:revision>514</cp:revision>
  <cp:lastPrinted>2018-07-31T13:26:52Z</cp:lastPrinted>
  <dcterms:created xsi:type="dcterms:W3CDTF">2005-04-22T08:10:16Z</dcterms:created>
  <dcterms:modified xsi:type="dcterms:W3CDTF">2018-08-02T10:58:01Z</dcterms:modified>
</cp:coreProperties>
</file>