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8" r:id="rId5"/>
    <p:sldId id="264" r:id="rId6"/>
    <p:sldId id="269" r:id="rId7"/>
    <p:sldId id="259" r:id="rId8"/>
    <p:sldId id="268" r:id="rId9"/>
    <p:sldId id="260" r:id="rId10"/>
    <p:sldId id="267" r:id="rId11"/>
    <p:sldId id="272" r:id="rId12"/>
    <p:sldId id="273" r:id="rId13"/>
    <p:sldId id="261" r:id="rId14"/>
    <p:sldId id="271" r:id="rId15"/>
    <p:sldId id="262" r:id="rId16"/>
    <p:sldId id="265" r:id="rId17"/>
    <p:sldId id="274" r:id="rId18"/>
    <p:sldId id="266" r:id="rId1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giordan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68"/>
    <p:restoredTop sz="94665" autoAdjust="0"/>
  </p:normalViewPr>
  <p:slideViewPr>
    <p:cSldViewPr snapToGrid="0" snapToObjects="1">
      <p:cViewPr varScale="1">
        <p:scale>
          <a:sx n="66" d="100"/>
          <a:sy n="66" d="100"/>
        </p:scale>
        <p:origin x="-120" y="-9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7DD20-21DF-F843-A093-326718520775}" type="doc">
      <dgm:prSet loTypeId="urn:microsoft.com/office/officeart/2005/8/layout/default#1" loCatId="list" qsTypeId="urn:microsoft.com/office/officeart/2005/8/quickstyle/3d1" qsCatId="3D" csTypeId="urn:microsoft.com/office/officeart/2005/8/colors/accent1_2#1" csCatId="accent1" phldr="1"/>
      <dgm:spPr/>
      <dgm:t>
        <a:bodyPr/>
        <a:lstStyle/>
        <a:p>
          <a:endParaRPr lang="it-IT"/>
        </a:p>
      </dgm:t>
    </dgm:pt>
    <dgm:pt modelId="{67453BA7-EFB9-EF4B-ABA0-5FB2240B64F6}">
      <dgm:prSet phldrT="[Testo]"/>
      <dgm:spPr>
        <a:noFill/>
        <a:ln>
          <a:solidFill>
            <a:schemeClr val="accent1">
              <a:shade val="50000"/>
              <a:shade val="90000"/>
            </a:schemeClr>
          </a:solidFill>
        </a:ln>
        <a:effectLst>
          <a:outerShdw blurRad="50800" dist="38100" dir="8100000" algn="tr" rotWithShape="0">
            <a:prstClr val="black">
              <a:alpha val="40000"/>
            </a:prstClr>
          </a:outerShdw>
        </a:effectLst>
      </dgm:spPr>
      <dgm:t>
        <a:bodyPr/>
        <a:lstStyle/>
        <a:p>
          <a:r>
            <a:rPr lang="it-IT" dirty="0">
              <a:solidFill>
                <a:schemeClr val="tx1"/>
              </a:solidFill>
            </a:rPr>
            <a:t>VALORE ARCHITETTONICO E ARTISTICO: EDIFICIO,  INSEGNA,VETRINA, ARREDI FISSI E MOBILI</a:t>
          </a:r>
        </a:p>
      </dgm:t>
    </dgm:pt>
    <dgm:pt modelId="{DBEA1E1A-DA49-4647-AB14-8C1BB69C2E0D}" type="parTrans" cxnId="{747E6916-204D-4148-8E94-02C08DB29C6C}">
      <dgm:prSet/>
      <dgm:spPr/>
      <dgm:t>
        <a:bodyPr/>
        <a:lstStyle/>
        <a:p>
          <a:endParaRPr lang="it-IT"/>
        </a:p>
      </dgm:t>
    </dgm:pt>
    <dgm:pt modelId="{BBA6F126-47A1-B344-B6AB-62658F655836}" type="sibTrans" cxnId="{747E6916-204D-4148-8E94-02C08DB29C6C}">
      <dgm:prSet/>
      <dgm:spPr/>
      <dgm:t>
        <a:bodyPr/>
        <a:lstStyle/>
        <a:p>
          <a:endParaRPr lang="it-IT"/>
        </a:p>
      </dgm:t>
    </dgm:pt>
    <dgm:pt modelId="{A23A7395-77CC-DA42-BC4A-FB48BDED6DD5}">
      <dgm:prSet phldrT="[Testo]"/>
      <dgm:spPr>
        <a:noFill/>
        <a:ln>
          <a:solidFill>
            <a:schemeClr val="accent1">
              <a:shade val="50000"/>
              <a:shade val="90000"/>
            </a:schemeClr>
          </a:solidFill>
        </a:ln>
        <a:effectLst>
          <a:outerShdw blurRad="50800" dist="38100" dir="8100000" algn="tr" rotWithShape="0">
            <a:prstClr val="black">
              <a:alpha val="40000"/>
            </a:prstClr>
          </a:outerShdw>
        </a:effectLst>
      </dgm:spPr>
      <dgm:t>
        <a:bodyPr/>
        <a:lstStyle/>
        <a:p>
          <a:r>
            <a:rPr lang="it-IT" dirty="0">
              <a:solidFill>
                <a:schemeClr val="tx1"/>
              </a:solidFill>
            </a:rPr>
            <a:t>LOCALIZZAZIONE ALL’INTERNO </a:t>
          </a:r>
          <a:r>
            <a:rPr lang="it-IT" dirty="0" err="1">
              <a:solidFill>
                <a:schemeClr val="tx1"/>
              </a:solidFill>
            </a:rPr>
            <a:t>DI</a:t>
          </a:r>
          <a:r>
            <a:rPr lang="it-IT" dirty="0">
              <a:solidFill>
                <a:schemeClr val="tx1"/>
              </a:solidFill>
            </a:rPr>
            <a:t> UN CONTESTO URBANO CHE NE EVIDENZI L’IMPORTANZA IDENTITARIA O </a:t>
          </a:r>
          <a:r>
            <a:rPr lang="it-IT" dirty="0" err="1">
              <a:solidFill>
                <a:schemeClr val="tx1"/>
              </a:solidFill>
            </a:rPr>
            <a:t>DI</a:t>
          </a:r>
          <a:r>
            <a:rPr lang="it-IT" dirty="0">
              <a:solidFill>
                <a:schemeClr val="tx1"/>
              </a:solidFill>
            </a:rPr>
            <a:t> RELAZIONE CON ATTIVITA’ SIMILI</a:t>
          </a:r>
        </a:p>
      </dgm:t>
    </dgm:pt>
    <dgm:pt modelId="{C4CED691-C71A-E84A-A83B-E4C4525E2E5E}" type="parTrans" cxnId="{774EC2CD-5A11-7349-B72F-A7335257C697}">
      <dgm:prSet/>
      <dgm:spPr/>
      <dgm:t>
        <a:bodyPr/>
        <a:lstStyle/>
        <a:p>
          <a:endParaRPr lang="it-IT"/>
        </a:p>
      </dgm:t>
    </dgm:pt>
    <dgm:pt modelId="{91239DE1-D556-A843-82A0-6C12444BE4F3}" type="sibTrans" cxnId="{774EC2CD-5A11-7349-B72F-A7335257C697}">
      <dgm:prSet/>
      <dgm:spPr/>
      <dgm:t>
        <a:bodyPr/>
        <a:lstStyle/>
        <a:p>
          <a:endParaRPr lang="it-IT"/>
        </a:p>
      </dgm:t>
    </dgm:pt>
    <dgm:pt modelId="{B75F45B4-AC1B-2F42-9D3B-6F422D3D6208}">
      <dgm:prSet phldrT="[Testo]"/>
      <dgm:spPr>
        <a:noFill/>
        <a:ln>
          <a:solidFill>
            <a:schemeClr val="accent1">
              <a:shade val="50000"/>
              <a:shade val="90000"/>
            </a:schemeClr>
          </a:solidFill>
        </a:ln>
        <a:effectLst>
          <a:outerShdw blurRad="50800" dist="38100" dir="8100000" algn="tr" rotWithShape="0">
            <a:prstClr val="black">
              <a:alpha val="40000"/>
            </a:prstClr>
          </a:outerShdw>
        </a:effectLst>
      </dgm:spPr>
      <dgm:t>
        <a:bodyPr/>
        <a:lstStyle/>
        <a:p>
          <a:r>
            <a:rPr lang="it-IT" dirty="0">
              <a:solidFill>
                <a:schemeClr val="tx1"/>
              </a:solidFill>
            </a:rPr>
            <a:t>TIPO DI PRODOTTO E LAVORAZIONE IN RELAZIONE ALLA TRADIZIONE FIORENTINA -  PRODOTTI/SERVIZI FUNZIONALI ALLA RESIDENZA</a:t>
          </a:r>
        </a:p>
      </dgm:t>
    </dgm:pt>
    <dgm:pt modelId="{11D74CBB-F45F-DA4C-8346-D67EF43880C7}" type="parTrans" cxnId="{5BDEC8EC-A237-9144-B633-DD651AEC324A}">
      <dgm:prSet/>
      <dgm:spPr/>
      <dgm:t>
        <a:bodyPr/>
        <a:lstStyle/>
        <a:p>
          <a:endParaRPr lang="it-IT"/>
        </a:p>
      </dgm:t>
    </dgm:pt>
    <dgm:pt modelId="{06D2A165-DB3A-6A46-8218-641B649347B0}" type="sibTrans" cxnId="{5BDEC8EC-A237-9144-B633-DD651AEC324A}">
      <dgm:prSet/>
      <dgm:spPr/>
      <dgm:t>
        <a:bodyPr/>
        <a:lstStyle/>
        <a:p>
          <a:endParaRPr lang="it-IT"/>
        </a:p>
      </dgm:t>
    </dgm:pt>
    <dgm:pt modelId="{4F02A585-8C51-6449-BEEA-D6EC89F017DB}" type="pres">
      <dgm:prSet presAssocID="{9297DD20-21DF-F843-A093-326718520775}" presName="diagram" presStyleCnt="0">
        <dgm:presLayoutVars>
          <dgm:dir/>
          <dgm:resizeHandles val="exact"/>
        </dgm:presLayoutVars>
      </dgm:prSet>
      <dgm:spPr/>
      <dgm:t>
        <a:bodyPr/>
        <a:lstStyle/>
        <a:p>
          <a:endParaRPr lang="it-IT"/>
        </a:p>
      </dgm:t>
    </dgm:pt>
    <dgm:pt modelId="{AD30B747-7B98-0C47-9D7D-064BBB938D9F}" type="pres">
      <dgm:prSet presAssocID="{67453BA7-EFB9-EF4B-ABA0-5FB2240B64F6}" presName="node" presStyleLbl="node1" presStyleIdx="0" presStyleCnt="3">
        <dgm:presLayoutVars>
          <dgm:bulletEnabled val="1"/>
        </dgm:presLayoutVars>
      </dgm:prSet>
      <dgm:spPr/>
      <dgm:t>
        <a:bodyPr/>
        <a:lstStyle/>
        <a:p>
          <a:endParaRPr lang="it-IT"/>
        </a:p>
      </dgm:t>
    </dgm:pt>
    <dgm:pt modelId="{CAF22AF0-FEFE-3F41-9800-7220F95AD7FB}" type="pres">
      <dgm:prSet presAssocID="{BBA6F126-47A1-B344-B6AB-62658F655836}" presName="sibTrans" presStyleCnt="0"/>
      <dgm:spPr/>
    </dgm:pt>
    <dgm:pt modelId="{BD372FF8-916C-F144-A565-8AA9E87FB2D9}" type="pres">
      <dgm:prSet presAssocID="{A23A7395-77CC-DA42-BC4A-FB48BDED6DD5}" presName="node" presStyleLbl="node1" presStyleIdx="1" presStyleCnt="3">
        <dgm:presLayoutVars>
          <dgm:bulletEnabled val="1"/>
        </dgm:presLayoutVars>
      </dgm:prSet>
      <dgm:spPr/>
      <dgm:t>
        <a:bodyPr/>
        <a:lstStyle/>
        <a:p>
          <a:endParaRPr lang="it-IT"/>
        </a:p>
      </dgm:t>
    </dgm:pt>
    <dgm:pt modelId="{25F82F87-5729-3940-8489-E2356E67A4B1}" type="pres">
      <dgm:prSet presAssocID="{91239DE1-D556-A843-82A0-6C12444BE4F3}" presName="sibTrans" presStyleCnt="0"/>
      <dgm:spPr/>
    </dgm:pt>
    <dgm:pt modelId="{502FAF2C-5EC7-EF41-9E65-79501FE94474}" type="pres">
      <dgm:prSet presAssocID="{B75F45B4-AC1B-2F42-9D3B-6F422D3D6208}" presName="node" presStyleLbl="node1" presStyleIdx="2" presStyleCnt="3">
        <dgm:presLayoutVars>
          <dgm:bulletEnabled val="1"/>
        </dgm:presLayoutVars>
      </dgm:prSet>
      <dgm:spPr/>
      <dgm:t>
        <a:bodyPr/>
        <a:lstStyle/>
        <a:p>
          <a:endParaRPr lang="it-IT"/>
        </a:p>
      </dgm:t>
    </dgm:pt>
  </dgm:ptLst>
  <dgm:cxnLst>
    <dgm:cxn modelId="{5BDEC8EC-A237-9144-B633-DD651AEC324A}" srcId="{9297DD20-21DF-F843-A093-326718520775}" destId="{B75F45B4-AC1B-2F42-9D3B-6F422D3D6208}" srcOrd="2" destOrd="0" parTransId="{11D74CBB-F45F-DA4C-8346-D67EF43880C7}" sibTransId="{06D2A165-DB3A-6A46-8218-641B649347B0}"/>
    <dgm:cxn modelId="{747E6916-204D-4148-8E94-02C08DB29C6C}" srcId="{9297DD20-21DF-F843-A093-326718520775}" destId="{67453BA7-EFB9-EF4B-ABA0-5FB2240B64F6}" srcOrd="0" destOrd="0" parTransId="{DBEA1E1A-DA49-4647-AB14-8C1BB69C2E0D}" sibTransId="{BBA6F126-47A1-B344-B6AB-62658F655836}"/>
    <dgm:cxn modelId="{8E10D26F-3368-7040-848A-1B9CCFB53F7F}" type="presOf" srcId="{A23A7395-77CC-DA42-BC4A-FB48BDED6DD5}" destId="{BD372FF8-916C-F144-A565-8AA9E87FB2D9}" srcOrd="0" destOrd="0" presId="urn:microsoft.com/office/officeart/2005/8/layout/default#1"/>
    <dgm:cxn modelId="{774EC2CD-5A11-7349-B72F-A7335257C697}" srcId="{9297DD20-21DF-F843-A093-326718520775}" destId="{A23A7395-77CC-DA42-BC4A-FB48BDED6DD5}" srcOrd="1" destOrd="0" parTransId="{C4CED691-C71A-E84A-A83B-E4C4525E2E5E}" sibTransId="{91239DE1-D556-A843-82A0-6C12444BE4F3}"/>
    <dgm:cxn modelId="{6036D164-7448-9645-B8C8-AC6287FD7040}" type="presOf" srcId="{9297DD20-21DF-F843-A093-326718520775}" destId="{4F02A585-8C51-6449-BEEA-D6EC89F017DB}" srcOrd="0" destOrd="0" presId="urn:microsoft.com/office/officeart/2005/8/layout/default#1"/>
    <dgm:cxn modelId="{0B858322-4031-2B46-A104-DE13767F20A8}" type="presOf" srcId="{B75F45B4-AC1B-2F42-9D3B-6F422D3D6208}" destId="{502FAF2C-5EC7-EF41-9E65-79501FE94474}" srcOrd="0" destOrd="0" presId="urn:microsoft.com/office/officeart/2005/8/layout/default#1"/>
    <dgm:cxn modelId="{6B217B8B-C4DF-BD49-8389-9E80E04D0A17}" type="presOf" srcId="{67453BA7-EFB9-EF4B-ABA0-5FB2240B64F6}" destId="{AD30B747-7B98-0C47-9D7D-064BBB938D9F}" srcOrd="0" destOrd="0" presId="urn:microsoft.com/office/officeart/2005/8/layout/default#1"/>
    <dgm:cxn modelId="{19D7EDC8-5205-E14B-B314-91F2EAC2C9DA}" type="presParOf" srcId="{4F02A585-8C51-6449-BEEA-D6EC89F017DB}" destId="{AD30B747-7B98-0C47-9D7D-064BBB938D9F}" srcOrd="0" destOrd="0" presId="urn:microsoft.com/office/officeart/2005/8/layout/default#1"/>
    <dgm:cxn modelId="{EC1F68F4-36BA-604E-A723-B87019354EE7}" type="presParOf" srcId="{4F02A585-8C51-6449-BEEA-D6EC89F017DB}" destId="{CAF22AF0-FEFE-3F41-9800-7220F95AD7FB}" srcOrd="1" destOrd="0" presId="urn:microsoft.com/office/officeart/2005/8/layout/default#1"/>
    <dgm:cxn modelId="{1760C50C-BB78-8247-9D2A-1E86039767E8}" type="presParOf" srcId="{4F02A585-8C51-6449-BEEA-D6EC89F017DB}" destId="{BD372FF8-916C-F144-A565-8AA9E87FB2D9}" srcOrd="2" destOrd="0" presId="urn:microsoft.com/office/officeart/2005/8/layout/default#1"/>
    <dgm:cxn modelId="{0AD77EEB-40CF-7148-A04D-B745BD87F48E}" type="presParOf" srcId="{4F02A585-8C51-6449-BEEA-D6EC89F017DB}" destId="{25F82F87-5729-3940-8489-E2356E67A4B1}" srcOrd="3" destOrd="0" presId="urn:microsoft.com/office/officeart/2005/8/layout/default#1"/>
    <dgm:cxn modelId="{CB2F7D64-40B4-404D-B0A3-47BE54C0BD75}" type="presParOf" srcId="{4F02A585-8C51-6449-BEEA-D6EC89F017DB}" destId="{502FAF2C-5EC7-EF41-9E65-79501FE94474}" srcOrd="4" destOrd="0" presId="urn:microsoft.com/office/officeart/2005/8/layout/defaul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88"/>
          <p:cNvGrpSpPr>
            <a:grpSpLocks/>
          </p:cNvGrpSpPr>
          <p:nvPr/>
        </p:nvGrpSpPr>
        <p:grpSpPr bwMode="auto">
          <a:xfrm>
            <a:off x="-330200" y="-58738"/>
            <a:ext cx="12515850" cy="6923088"/>
            <a:chOff x="-329674" y="-51881"/>
            <a:chExt cx="12515851" cy="6923798"/>
          </a:xfrm>
        </p:grpSpPr>
        <p:sp>
          <p:nvSpPr>
            <p:cNvPr id="5"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8"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9"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it-IT"/>
            </a:p>
          </p:txBody>
        </p:sp>
        <p:sp>
          <p:nvSpPr>
            <p:cNvPr id="10"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1"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4"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5"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6"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7"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2"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23"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4" name="Group 8"/>
          <p:cNvGrpSpPr>
            <a:grpSpLocks/>
          </p:cNvGrpSpPr>
          <p:nvPr/>
        </p:nvGrpSpPr>
        <p:grpSpPr bwMode="auto">
          <a:xfrm>
            <a:off x="1670050" y="1185863"/>
            <a:ext cx="8847138" cy="4478337"/>
            <a:chOff x="1669293" y="1186483"/>
            <a:chExt cx="8848345" cy="4477933"/>
          </a:xfrm>
        </p:grpSpPr>
        <p:sp>
          <p:nvSpPr>
            <p:cNvPr id="25" name="Rectangle 38"/>
            <p:cNvSpPr/>
            <p:nvPr/>
          </p:nvSpPr>
          <p:spPr>
            <a:xfrm>
              <a:off x="1674057" y="1186483"/>
              <a:ext cx="8843581"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p:cNvSpPr/>
            <p:nvPr/>
          </p:nvSpPr>
          <p:spPr>
            <a:xfrm rot="10800000">
              <a:off x="5892619" y="5313611"/>
              <a:ext cx="406455"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40"/>
            <p:cNvSpPr/>
            <p:nvPr/>
          </p:nvSpPr>
          <p:spPr>
            <a:xfrm>
              <a:off x="1669293" y="1991272"/>
              <a:ext cx="8845170"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lstStyle>
            <a:lvl1pPr algn="ctr">
              <a:lnSpc>
                <a:spcPct val="80000"/>
              </a:lnSpc>
              <a:defRPr sz="5400" spc="-150">
                <a:solidFill>
                  <a:srgbClr val="FFFE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759237" y="3906266"/>
            <a:ext cx="8673427" cy="1322587"/>
          </a:xfrm>
        </p:spPr>
        <p:txBody>
          <a:bodyPr tIns="0"/>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8" name="Date Placeholder 3"/>
          <p:cNvSpPr>
            <a:spLocks noGrp="1"/>
          </p:cNvSpPr>
          <p:nvPr>
            <p:ph type="dt" sz="half" idx="10"/>
          </p:nvPr>
        </p:nvSpPr>
        <p:spPr/>
        <p:txBody>
          <a:bodyPr/>
          <a:lstStyle>
            <a:lvl1pPr>
              <a:defRPr lang="en-US"/>
            </a:lvl1pPr>
          </a:lstStyle>
          <a:p>
            <a:pPr>
              <a:defRPr/>
            </a:pPr>
            <a:fld id="{FB3B3305-CAF3-4911-91B5-AB951FAAC6DC}" type="datetimeFigureOut">
              <a:rPr lang="it-IT"/>
              <a:pPr>
                <a:defRPr/>
              </a:pPr>
              <a:t>24/05/2018</a:t>
            </a:fld>
            <a:endParaRPr/>
          </a:p>
        </p:txBody>
      </p:sp>
      <p:sp>
        <p:nvSpPr>
          <p:cNvPr id="29" name="Footer Placeholder 4"/>
          <p:cNvSpPr>
            <a:spLocks noGrp="1"/>
          </p:cNvSpPr>
          <p:nvPr>
            <p:ph type="ftr" sz="quarter" idx="11"/>
          </p:nvPr>
        </p:nvSpPr>
        <p:spPr/>
        <p:txBody>
          <a:bodyPr/>
          <a:lstStyle>
            <a:lvl1pPr algn="ctr">
              <a:defRPr/>
            </a:lvl1pPr>
          </a:lstStyle>
          <a:p>
            <a:pPr>
              <a:defRPr/>
            </a:pPr>
            <a:endParaRPr lang="en-US"/>
          </a:p>
        </p:txBody>
      </p:sp>
      <p:sp>
        <p:nvSpPr>
          <p:cNvPr id="30" name="Slide Number Placeholder 5"/>
          <p:cNvSpPr>
            <a:spLocks noGrp="1"/>
          </p:cNvSpPr>
          <p:nvPr>
            <p:ph type="sldNum" sz="quarter" idx="12"/>
          </p:nvPr>
        </p:nvSpPr>
        <p:spPr/>
        <p:txBody>
          <a:bodyPr/>
          <a:lstStyle>
            <a:lvl1pPr>
              <a:defRPr/>
            </a:lvl1pPr>
          </a:lstStyle>
          <a:p>
            <a:pPr>
              <a:defRPr/>
            </a:pPr>
            <a:fld id="{5E702DE1-937B-4BA0-A45C-7889E726AF99}"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4" name="Group 74"/>
          <p:cNvGrpSpPr>
            <a:grpSpLocks/>
          </p:cNvGrpSpPr>
          <p:nvPr/>
        </p:nvGrpSpPr>
        <p:grpSpPr bwMode="auto">
          <a:xfrm>
            <a:off x="-417513" y="0"/>
            <a:ext cx="12584113" cy="6853238"/>
            <a:chOff x="-417513" y="0"/>
            <a:chExt cx="12584114" cy="6853238"/>
          </a:xfrm>
        </p:grpSpPr>
        <p:sp>
          <p:nvSpPr>
            <p:cNvPr id="5"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9"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1"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1"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2"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5"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6" name="Group 21"/>
          <p:cNvGrpSpPr>
            <a:grpSpLocks/>
          </p:cNvGrpSpPr>
          <p:nvPr/>
        </p:nvGrpSpPr>
        <p:grpSpPr bwMode="auto">
          <a:xfrm>
            <a:off x="800100" y="1700213"/>
            <a:ext cx="3675063" cy="3470275"/>
            <a:chOff x="697883" y="1816768"/>
            <a:chExt cx="3674476" cy="3470421"/>
          </a:xfrm>
        </p:grpSpPr>
        <p:sp>
          <p:nvSpPr>
            <p:cNvPr id="27" name="Rectangle 22"/>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0" name="Date Placeholder 3"/>
          <p:cNvSpPr>
            <a:spLocks noGrp="1"/>
          </p:cNvSpPr>
          <p:nvPr>
            <p:ph type="dt" sz="half" idx="10"/>
          </p:nvPr>
        </p:nvSpPr>
        <p:spPr/>
        <p:txBody>
          <a:bodyPr/>
          <a:lstStyle>
            <a:lvl1pPr>
              <a:defRPr/>
            </a:lvl1pPr>
          </a:lstStyle>
          <a:p>
            <a:pPr>
              <a:defRPr/>
            </a:pPr>
            <a:fld id="{9C39C687-3339-42DA-8F67-0ECADB7E63A6}" type="datetimeFigureOut">
              <a:rPr lang="en-US"/>
              <a:pPr>
                <a:defRPr/>
              </a:pPr>
              <a:t>5/24/2018</a:t>
            </a:fld>
            <a:endParaRPr lang="en-US"/>
          </a:p>
        </p:txBody>
      </p:sp>
      <p:sp>
        <p:nvSpPr>
          <p:cNvPr id="31" name="Footer Placeholder 4"/>
          <p:cNvSpPr>
            <a:spLocks noGrp="1"/>
          </p:cNvSpPr>
          <p:nvPr>
            <p:ph type="ftr" sz="quarter" idx="11"/>
          </p:nvPr>
        </p:nvSpPr>
        <p:spPr/>
        <p:txBody>
          <a:bodyPr/>
          <a:lstStyle>
            <a:lvl1pPr>
              <a:defRPr/>
            </a:lvl1pPr>
          </a:lstStyle>
          <a:p>
            <a:pPr>
              <a:defRPr/>
            </a:pPr>
            <a:endParaRPr lang="en-US"/>
          </a:p>
        </p:txBody>
      </p:sp>
      <p:sp>
        <p:nvSpPr>
          <p:cNvPr id="32" name="Slide Number Placeholder 5"/>
          <p:cNvSpPr>
            <a:spLocks noGrp="1"/>
          </p:cNvSpPr>
          <p:nvPr>
            <p:ph type="sldNum" sz="quarter" idx="12"/>
          </p:nvPr>
        </p:nvSpPr>
        <p:spPr/>
        <p:txBody>
          <a:bodyPr/>
          <a:lstStyle>
            <a:lvl1pPr>
              <a:defRPr/>
            </a:lvl1pPr>
          </a:lstStyle>
          <a:p>
            <a:pPr>
              <a:defRPr/>
            </a:pPr>
            <a:fld id="{3D6A2CDA-841D-4B61-B1B8-BEBA5B7D63A3}"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grpSp>
        <p:nvGrpSpPr>
          <p:cNvPr id="4" name="Group 74"/>
          <p:cNvGrpSpPr>
            <a:grpSpLocks/>
          </p:cNvGrpSpPr>
          <p:nvPr/>
        </p:nvGrpSpPr>
        <p:grpSpPr bwMode="auto">
          <a:xfrm flipH="1">
            <a:off x="0" y="0"/>
            <a:ext cx="12584113" cy="6853238"/>
            <a:chOff x="-417513" y="0"/>
            <a:chExt cx="12584114" cy="6853238"/>
          </a:xfrm>
        </p:grpSpPr>
        <p:sp>
          <p:nvSpPr>
            <p:cNvPr id="5" name="Freeform 5"/>
            <p:cNvSpPr>
              <a:spLocks/>
            </p:cNvSpPr>
            <p:nvPr/>
          </p:nvSpPr>
          <p:spPr bwMode="auto">
            <a:xfrm>
              <a:off x="1306512" y="0"/>
              <a:ext cx="3862388"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7"/>
            <p:cNvSpPr>
              <a:spLocks/>
            </p:cNvSpPr>
            <p:nvPr/>
          </p:nvSpPr>
          <p:spPr bwMode="auto">
            <a:xfrm>
              <a:off x="10247313" y="5013325"/>
              <a:ext cx="1919288"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9" name="Freeform 9"/>
            <p:cNvSpPr>
              <a:spLocks/>
            </p:cNvSpPr>
            <p:nvPr/>
          </p:nvSpPr>
          <p:spPr bwMode="auto">
            <a:xfrm>
              <a:off x="11202988" y="9525"/>
              <a:ext cx="963613"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10"/>
            <p:cNvSpPr>
              <a:spLocks/>
            </p:cNvSpPr>
            <p:nvPr/>
          </p:nvSpPr>
          <p:spPr bwMode="auto">
            <a:xfrm>
              <a:off x="10494963"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1" name="Freeform 11"/>
            <p:cNvSpPr>
              <a:spLocks/>
            </p:cNvSpPr>
            <p:nvPr/>
          </p:nvSpPr>
          <p:spPr bwMode="auto">
            <a:xfrm>
              <a:off x="1001712" y="0"/>
              <a:ext cx="3621088"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2"/>
            <p:cNvSpPr>
              <a:spLocks/>
            </p:cNvSpPr>
            <p:nvPr/>
          </p:nvSpPr>
          <p:spPr bwMode="auto">
            <a:xfrm>
              <a:off x="11501438" y="9525"/>
              <a:ext cx="665163"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3"/>
            <p:cNvSpPr>
              <a:spLocks/>
            </p:cNvSpPr>
            <p:nvPr/>
          </p:nvSpPr>
          <p:spPr bwMode="auto">
            <a:xfrm>
              <a:off x="10641013" y="5408613"/>
              <a:ext cx="1525588"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4"/>
            <p:cNvSpPr>
              <a:spLocks/>
            </p:cNvSpPr>
            <p:nvPr/>
          </p:nvSpPr>
          <p:spPr bwMode="auto">
            <a:xfrm>
              <a:off x="1001712"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5"/>
            <p:cNvSpPr>
              <a:spLocks/>
            </p:cNvSpPr>
            <p:nvPr/>
          </p:nvSpPr>
          <p:spPr bwMode="auto">
            <a:xfrm>
              <a:off x="10802938" y="5518150"/>
              <a:ext cx="1363663"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6"/>
            <p:cNvSpPr>
              <a:spLocks/>
            </p:cNvSpPr>
            <p:nvPr/>
          </p:nvSpPr>
          <p:spPr bwMode="auto">
            <a:xfrm>
              <a:off x="889000" y="0"/>
              <a:ext cx="3230562"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8"/>
            <p:cNvSpPr>
              <a:spLocks/>
            </p:cNvSpPr>
            <p:nvPr/>
          </p:nvSpPr>
          <p:spPr bwMode="auto">
            <a:xfrm>
              <a:off x="484187" y="0"/>
              <a:ext cx="3421063"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20"/>
            <p:cNvSpPr>
              <a:spLocks/>
            </p:cNvSpPr>
            <p:nvPr/>
          </p:nvSpPr>
          <p:spPr bwMode="auto">
            <a:xfrm>
              <a:off x="598487"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1" name="Freeform 21"/>
            <p:cNvSpPr>
              <a:spLocks/>
            </p:cNvSpPr>
            <p:nvPr/>
          </p:nvSpPr>
          <p:spPr bwMode="auto">
            <a:xfrm>
              <a:off x="261937" y="0"/>
              <a:ext cx="2944813"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2" name="Freeform 22"/>
            <p:cNvSpPr>
              <a:spLocks/>
            </p:cNvSpPr>
            <p:nvPr/>
          </p:nvSpPr>
          <p:spPr bwMode="auto">
            <a:xfrm>
              <a:off x="-417513" y="0"/>
              <a:ext cx="2403475"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3"/>
            <p:cNvSpPr>
              <a:spLocks/>
            </p:cNvSpPr>
            <p:nvPr/>
          </p:nvSpPr>
          <p:spPr bwMode="auto">
            <a:xfrm>
              <a:off x="14287"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4"/>
            <p:cNvSpPr>
              <a:spLocks/>
            </p:cNvSpPr>
            <p:nvPr/>
          </p:nvSpPr>
          <p:spPr bwMode="auto">
            <a:xfrm>
              <a:off x="4762" y="6016625"/>
              <a:ext cx="214313"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5" name="Freeform 25"/>
            <p:cNvSpPr>
              <a:spLocks/>
            </p:cNvSpPr>
            <p:nvPr/>
          </p:nvSpPr>
          <p:spPr bwMode="auto">
            <a:xfrm>
              <a:off x="14287"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6" name="Group 21"/>
          <p:cNvGrpSpPr>
            <a:grpSpLocks/>
          </p:cNvGrpSpPr>
          <p:nvPr/>
        </p:nvGrpSpPr>
        <p:grpSpPr bwMode="auto">
          <a:xfrm>
            <a:off x="7718425" y="1700213"/>
            <a:ext cx="3675063" cy="3470275"/>
            <a:chOff x="697883" y="1816768"/>
            <a:chExt cx="3674476" cy="3470421"/>
          </a:xfrm>
        </p:grpSpPr>
        <p:sp>
          <p:nvSpPr>
            <p:cNvPr id="27" name="Rectangle 22"/>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0" name="Date Placeholder 3"/>
          <p:cNvSpPr>
            <a:spLocks noGrp="1"/>
          </p:cNvSpPr>
          <p:nvPr>
            <p:ph type="dt" sz="half" idx="10"/>
          </p:nvPr>
        </p:nvSpPr>
        <p:spPr/>
        <p:txBody>
          <a:bodyPr/>
          <a:lstStyle>
            <a:lvl1pPr>
              <a:defRPr/>
            </a:lvl1pPr>
          </a:lstStyle>
          <a:p>
            <a:pPr>
              <a:defRPr/>
            </a:pPr>
            <a:fld id="{20A33658-A70D-41B4-A061-596D7177075A}" type="datetimeFigureOut">
              <a:rPr lang="en-US"/>
              <a:pPr>
                <a:defRPr/>
              </a:pPr>
              <a:t>5/24/2018</a:t>
            </a:fld>
            <a:endParaRPr lang="en-US"/>
          </a:p>
        </p:txBody>
      </p:sp>
      <p:sp>
        <p:nvSpPr>
          <p:cNvPr id="31" name="Footer Placeholder 4"/>
          <p:cNvSpPr>
            <a:spLocks noGrp="1"/>
          </p:cNvSpPr>
          <p:nvPr>
            <p:ph type="ftr" sz="quarter" idx="11"/>
          </p:nvPr>
        </p:nvSpPr>
        <p:spPr/>
        <p:txBody>
          <a:bodyPr/>
          <a:lstStyle>
            <a:lvl1pPr>
              <a:defRPr/>
            </a:lvl1pPr>
          </a:lstStyle>
          <a:p>
            <a:pPr>
              <a:defRPr/>
            </a:pPr>
            <a:endParaRPr lang="en-US"/>
          </a:p>
        </p:txBody>
      </p:sp>
      <p:sp>
        <p:nvSpPr>
          <p:cNvPr id="32" name="Slide Number Placeholder 5"/>
          <p:cNvSpPr>
            <a:spLocks noGrp="1"/>
          </p:cNvSpPr>
          <p:nvPr>
            <p:ph type="sldNum" sz="quarter" idx="12"/>
          </p:nvPr>
        </p:nvSpPr>
        <p:spPr/>
        <p:txBody>
          <a:bodyPr/>
          <a:lstStyle>
            <a:lvl1pPr>
              <a:defRPr/>
            </a:lvl1pPr>
          </a:lstStyle>
          <a:p>
            <a:pPr>
              <a:defRPr/>
            </a:pPr>
            <a:fld id="{74D9AC81-44C4-4CE0-BAB5-402352652E74}"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4" name="Group 79"/>
          <p:cNvGrpSpPr>
            <a:grpSpLocks/>
          </p:cNvGrpSpPr>
          <p:nvPr/>
        </p:nvGrpSpPr>
        <p:grpSpPr bwMode="auto">
          <a:xfrm>
            <a:off x="-417513" y="0"/>
            <a:ext cx="12584113" cy="6853238"/>
            <a:chOff x="-417513" y="0"/>
            <a:chExt cx="12584114" cy="6853238"/>
          </a:xfrm>
        </p:grpSpPr>
        <p:sp>
          <p:nvSpPr>
            <p:cNvPr id="5"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9"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1"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1"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2"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5"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6" name="Group 26"/>
          <p:cNvGrpSpPr>
            <a:grpSpLocks/>
          </p:cNvGrpSpPr>
          <p:nvPr/>
        </p:nvGrpSpPr>
        <p:grpSpPr bwMode="auto">
          <a:xfrm>
            <a:off x="800100" y="1700213"/>
            <a:ext cx="3675063" cy="3470275"/>
            <a:chOff x="697883" y="1816768"/>
            <a:chExt cx="3674476" cy="3470421"/>
          </a:xfrm>
        </p:grpSpPr>
        <p:sp>
          <p:nvSpPr>
            <p:cNvPr id="27" name="Rectangle 27"/>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9"/>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0" name="Date Placeholder 3"/>
          <p:cNvSpPr>
            <a:spLocks noGrp="1"/>
          </p:cNvSpPr>
          <p:nvPr>
            <p:ph type="dt" sz="half" idx="10"/>
          </p:nvPr>
        </p:nvSpPr>
        <p:spPr/>
        <p:txBody>
          <a:bodyPr/>
          <a:lstStyle>
            <a:lvl1pPr>
              <a:defRPr/>
            </a:lvl1pPr>
          </a:lstStyle>
          <a:p>
            <a:pPr>
              <a:defRPr/>
            </a:pPr>
            <a:fld id="{BE55E47F-6D4E-4FC8-8458-8EDF696DDBC0}" type="datetimeFigureOut">
              <a:rPr lang="en-US"/>
              <a:pPr>
                <a:defRPr/>
              </a:pPr>
              <a:t>5/24/2018</a:t>
            </a:fld>
            <a:endParaRPr lang="en-US"/>
          </a:p>
        </p:txBody>
      </p:sp>
      <p:sp>
        <p:nvSpPr>
          <p:cNvPr id="31" name="Footer Placeholder 4"/>
          <p:cNvSpPr>
            <a:spLocks noGrp="1"/>
          </p:cNvSpPr>
          <p:nvPr>
            <p:ph type="ftr" sz="quarter" idx="11"/>
          </p:nvPr>
        </p:nvSpPr>
        <p:spPr/>
        <p:txBody>
          <a:bodyPr/>
          <a:lstStyle>
            <a:lvl1pPr>
              <a:defRPr/>
            </a:lvl1pPr>
          </a:lstStyle>
          <a:p>
            <a:pPr>
              <a:defRPr/>
            </a:pPr>
            <a:endParaRPr lang="en-US"/>
          </a:p>
        </p:txBody>
      </p:sp>
      <p:sp>
        <p:nvSpPr>
          <p:cNvPr id="32" name="Slide Number Placeholder 5"/>
          <p:cNvSpPr>
            <a:spLocks noGrp="1"/>
          </p:cNvSpPr>
          <p:nvPr>
            <p:ph type="sldNum" sz="quarter" idx="12"/>
          </p:nvPr>
        </p:nvSpPr>
        <p:spPr/>
        <p:txBody>
          <a:bodyPr/>
          <a:lstStyle>
            <a:lvl1pPr>
              <a:defRPr/>
            </a:lvl1pPr>
          </a:lstStyle>
          <a:p>
            <a:pPr>
              <a:defRPr/>
            </a:pPr>
            <a:fld id="{D9290A51-693B-4381-A974-618EA63E6C9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4" name="Group 76"/>
          <p:cNvGrpSpPr>
            <a:grpSpLocks/>
          </p:cNvGrpSpPr>
          <p:nvPr/>
        </p:nvGrpSpPr>
        <p:grpSpPr bwMode="auto">
          <a:xfrm>
            <a:off x="-330200" y="-58738"/>
            <a:ext cx="12515850" cy="6923088"/>
            <a:chOff x="-329674" y="-51881"/>
            <a:chExt cx="12515851" cy="6923798"/>
          </a:xfrm>
        </p:grpSpPr>
        <p:sp>
          <p:nvSpPr>
            <p:cNvPr id="5"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8"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9"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it-IT"/>
            </a:p>
          </p:txBody>
        </p:sp>
        <p:sp>
          <p:nvSpPr>
            <p:cNvPr id="10"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1"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4"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5"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6"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7"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2"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23"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4" name="Group 8"/>
          <p:cNvGrpSpPr>
            <a:grpSpLocks/>
          </p:cNvGrpSpPr>
          <p:nvPr/>
        </p:nvGrpSpPr>
        <p:grpSpPr bwMode="auto">
          <a:xfrm>
            <a:off x="3259138" y="1185863"/>
            <a:ext cx="5665787" cy="4478337"/>
            <a:chOff x="3259545" y="1186483"/>
            <a:chExt cx="5666145" cy="4477933"/>
          </a:xfrm>
        </p:grpSpPr>
        <p:sp>
          <p:nvSpPr>
            <p:cNvPr id="25" name="Rectangle 98"/>
            <p:cNvSpPr/>
            <p:nvPr/>
          </p:nvSpPr>
          <p:spPr>
            <a:xfrm>
              <a:off x="3259545" y="1186483"/>
              <a:ext cx="5658207"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p:cNvSpPr/>
            <p:nvPr/>
          </p:nvSpPr>
          <p:spPr>
            <a:xfrm rot="10800000">
              <a:off x="5891786" y="5313611"/>
              <a:ext cx="408013"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00"/>
            <p:cNvSpPr/>
            <p:nvPr/>
          </p:nvSpPr>
          <p:spPr>
            <a:xfrm>
              <a:off x="3259545" y="1991272"/>
              <a:ext cx="5666145"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lstStyle>
            <a:lvl1pPr algn="ctr">
              <a:defRPr sz="4400">
                <a:solidFill>
                  <a:srgbClr val="FFFEFF"/>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344215" y="3846851"/>
            <a:ext cx="5490223" cy="1383770"/>
          </a:xfrm>
        </p:spPr>
        <p:txBody>
          <a:bodyPr tIns="0"/>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28" name="Date Placeholder 3"/>
          <p:cNvSpPr>
            <a:spLocks noGrp="1"/>
          </p:cNvSpPr>
          <p:nvPr>
            <p:ph type="dt" sz="half" idx="10"/>
          </p:nvPr>
        </p:nvSpPr>
        <p:spPr/>
        <p:txBody>
          <a:bodyPr/>
          <a:lstStyle>
            <a:lvl1pPr>
              <a:defRPr/>
            </a:lvl1pPr>
          </a:lstStyle>
          <a:p>
            <a:pPr>
              <a:defRPr/>
            </a:pPr>
            <a:fld id="{66C6594A-FED2-421B-AF49-D0F154A56505}" type="datetimeFigureOut">
              <a:rPr lang="en-US"/>
              <a:pPr>
                <a:defRPr/>
              </a:pPr>
              <a:t>5/24/2018</a:t>
            </a:fld>
            <a:endParaRPr lang="en-US"/>
          </a:p>
        </p:txBody>
      </p:sp>
      <p:sp>
        <p:nvSpPr>
          <p:cNvPr id="29" name="Footer Placeholder 4"/>
          <p:cNvSpPr>
            <a:spLocks noGrp="1"/>
          </p:cNvSpPr>
          <p:nvPr>
            <p:ph type="ftr" sz="quarter" idx="11"/>
          </p:nvPr>
        </p:nvSpPr>
        <p:spPr/>
        <p:txBody>
          <a:bodyPr/>
          <a:lstStyle>
            <a:lvl1pPr algn="ctr">
              <a:defRPr/>
            </a:lvl1pPr>
          </a:lstStyle>
          <a:p>
            <a:pPr>
              <a:defRPr/>
            </a:pPr>
            <a:endParaRPr lang="en-US"/>
          </a:p>
        </p:txBody>
      </p:sp>
      <p:sp>
        <p:nvSpPr>
          <p:cNvPr id="30" name="Slide Number Placeholder 5"/>
          <p:cNvSpPr>
            <a:spLocks noGrp="1"/>
          </p:cNvSpPr>
          <p:nvPr>
            <p:ph type="sldNum" sz="quarter" idx="12"/>
          </p:nvPr>
        </p:nvSpPr>
        <p:spPr/>
        <p:txBody>
          <a:bodyPr/>
          <a:lstStyle>
            <a:lvl1pPr>
              <a:defRPr/>
            </a:lvl1pPr>
          </a:lstStyle>
          <a:p>
            <a:pPr>
              <a:defRPr/>
            </a:pPr>
            <a:fld id="{730A95AD-B764-4783-A202-316A2F319179}"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5" name="Group 36"/>
          <p:cNvGrpSpPr>
            <a:grpSpLocks/>
          </p:cNvGrpSpPr>
          <p:nvPr/>
        </p:nvGrpSpPr>
        <p:grpSpPr bwMode="auto">
          <a:xfrm>
            <a:off x="-417513" y="0"/>
            <a:ext cx="12584113" cy="6853238"/>
            <a:chOff x="-417513" y="0"/>
            <a:chExt cx="12584114" cy="6853238"/>
          </a:xfrm>
        </p:grpSpPr>
        <p:sp>
          <p:nvSpPr>
            <p:cNvPr id="6"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9"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1"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2"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2"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3"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5"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6"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7" name="Group 58"/>
          <p:cNvGrpSpPr>
            <a:grpSpLocks/>
          </p:cNvGrpSpPr>
          <p:nvPr/>
        </p:nvGrpSpPr>
        <p:grpSpPr bwMode="auto">
          <a:xfrm>
            <a:off x="800100" y="1700213"/>
            <a:ext cx="3675063" cy="3470275"/>
            <a:chOff x="697883" y="1816768"/>
            <a:chExt cx="3674476" cy="3470421"/>
          </a:xfrm>
        </p:grpSpPr>
        <p:sp>
          <p:nvSpPr>
            <p:cNvPr id="28" name="Rectangle 59"/>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61"/>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1" name="Date Placeholder 4"/>
          <p:cNvSpPr>
            <a:spLocks noGrp="1"/>
          </p:cNvSpPr>
          <p:nvPr>
            <p:ph type="dt" sz="half" idx="10"/>
          </p:nvPr>
        </p:nvSpPr>
        <p:spPr/>
        <p:txBody>
          <a:bodyPr/>
          <a:lstStyle>
            <a:lvl1pPr>
              <a:defRPr/>
            </a:lvl1pPr>
          </a:lstStyle>
          <a:p>
            <a:pPr>
              <a:defRPr/>
            </a:pPr>
            <a:fld id="{01FF6B2F-1AE2-4848-8B6C-450ACFB88FC1}" type="datetimeFigureOut">
              <a:rPr lang="en-US"/>
              <a:pPr>
                <a:defRPr/>
              </a:pPr>
              <a:t>5/24/2018</a:t>
            </a:fld>
            <a:endParaRPr lang="en-US"/>
          </a:p>
        </p:txBody>
      </p:sp>
      <p:sp>
        <p:nvSpPr>
          <p:cNvPr id="32" name="Footer Placeholder 5"/>
          <p:cNvSpPr>
            <a:spLocks noGrp="1"/>
          </p:cNvSpPr>
          <p:nvPr>
            <p:ph type="ftr" sz="quarter" idx="11"/>
          </p:nvPr>
        </p:nvSpPr>
        <p:spPr/>
        <p:txBody>
          <a:bodyPr/>
          <a:lstStyle>
            <a:lvl1pPr>
              <a:defRPr/>
            </a:lvl1pPr>
          </a:lstStyle>
          <a:p>
            <a:pPr>
              <a:defRPr/>
            </a:pPr>
            <a:endParaRPr lang="en-US"/>
          </a:p>
        </p:txBody>
      </p:sp>
      <p:sp>
        <p:nvSpPr>
          <p:cNvPr id="33" name="Slide Number Placeholder 6"/>
          <p:cNvSpPr>
            <a:spLocks noGrp="1"/>
          </p:cNvSpPr>
          <p:nvPr>
            <p:ph type="sldNum" sz="quarter" idx="12"/>
          </p:nvPr>
        </p:nvSpPr>
        <p:spPr/>
        <p:txBody>
          <a:bodyPr/>
          <a:lstStyle>
            <a:lvl1pPr>
              <a:defRPr/>
            </a:lvl1pPr>
          </a:lstStyle>
          <a:p>
            <a:pPr>
              <a:defRPr/>
            </a:pPr>
            <a:fld id="{3C733F6F-7185-464B-BD42-A62E73EE780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7" name="Group 38"/>
          <p:cNvGrpSpPr>
            <a:grpSpLocks/>
          </p:cNvGrpSpPr>
          <p:nvPr/>
        </p:nvGrpSpPr>
        <p:grpSpPr bwMode="auto">
          <a:xfrm>
            <a:off x="-417513" y="0"/>
            <a:ext cx="12584113" cy="6853238"/>
            <a:chOff x="-417513" y="0"/>
            <a:chExt cx="12584114" cy="6853238"/>
          </a:xfrm>
        </p:grpSpPr>
        <p:sp>
          <p:nvSpPr>
            <p:cNvPr id="8"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9"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0"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1"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2"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3"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4"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2"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4"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5"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6"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7"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8"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9" name="Group 60"/>
          <p:cNvGrpSpPr>
            <a:grpSpLocks/>
          </p:cNvGrpSpPr>
          <p:nvPr/>
        </p:nvGrpSpPr>
        <p:grpSpPr bwMode="auto">
          <a:xfrm>
            <a:off x="800100" y="1700213"/>
            <a:ext cx="3675063" cy="3470275"/>
            <a:chOff x="697883" y="1816768"/>
            <a:chExt cx="3674476" cy="3470421"/>
          </a:xfrm>
        </p:grpSpPr>
        <p:sp>
          <p:nvSpPr>
            <p:cNvPr id="30" name="Rectangle 61"/>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63"/>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33" name="Date Placeholder 6"/>
          <p:cNvSpPr>
            <a:spLocks noGrp="1"/>
          </p:cNvSpPr>
          <p:nvPr>
            <p:ph type="dt" sz="half" idx="10"/>
          </p:nvPr>
        </p:nvSpPr>
        <p:spPr/>
        <p:txBody>
          <a:bodyPr/>
          <a:lstStyle>
            <a:lvl1pPr>
              <a:defRPr/>
            </a:lvl1pPr>
          </a:lstStyle>
          <a:p>
            <a:pPr>
              <a:defRPr/>
            </a:pPr>
            <a:fld id="{B3684236-4C81-41BC-B091-2A070475495B}" type="datetimeFigureOut">
              <a:rPr lang="en-US"/>
              <a:pPr>
                <a:defRPr/>
              </a:pPr>
              <a:t>5/24/2018</a:t>
            </a:fld>
            <a:endParaRPr lang="en-US"/>
          </a:p>
        </p:txBody>
      </p:sp>
      <p:sp>
        <p:nvSpPr>
          <p:cNvPr id="34" name="Footer Placeholder 7"/>
          <p:cNvSpPr>
            <a:spLocks noGrp="1"/>
          </p:cNvSpPr>
          <p:nvPr>
            <p:ph type="ftr" sz="quarter" idx="11"/>
          </p:nvPr>
        </p:nvSpPr>
        <p:spPr/>
        <p:txBody>
          <a:bodyPr/>
          <a:lstStyle>
            <a:lvl1pPr>
              <a:defRPr/>
            </a:lvl1pPr>
          </a:lstStyle>
          <a:p>
            <a:pPr>
              <a:defRPr/>
            </a:pPr>
            <a:endParaRPr lang="en-US"/>
          </a:p>
        </p:txBody>
      </p:sp>
      <p:sp>
        <p:nvSpPr>
          <p:cNvPr id="35" name="Slide Number Placeholder 8"/>
          <p:cNvSpPr>
            <a:spLocks noGrp="1"/>
          </p:cNvSpPr>
          <p:nvPr>
            <p:ph type="sldNum" sz="quarter" idx="12"/>
          </p:nvPr>
        </p:nvSpPr>
        <p:spPr/>
        <p:txBody>
          <a:bodyPr/>
          <a:lstStyle>
            <a:lvl1pPr>
              <a:defRPr/>
            </a:lvl1pPr>
          </a:lstStyle>
          <a:p>
            <a:pPr>
              <a:defRPr/>
            </a:pPr>
            <a:fld id="{04240BDE-9E9D-4BFE-81B2-529D0F688336}"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3" name="Group 76"/>
          <p:cNvGrpSpPr>
            <a:grpSpLocks/>
          </p:cNvGrpSpPr>
          <p:nvPr/>
        </p:nvGrpSpPr>
        <p:grpSpPr bwMode="auto">
          <a:xfrm>
            <a:off x="-417513" y="0"/>
            <a:ext cx="12584113" cy="6853238"/>
            <a:chOff x="-417513" y="0"/>
            <a:chExt cx="12584114" cy="6853238"/>
          </a:xfrm>
        </p:grpSpPr>
        <p:sp>
          <p:nvSpPr>
            <p:cNvPr id="4"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5"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6"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8"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9"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1"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0"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1"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2"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5" name="Group 23"/>
          <p:cNvGrpSpPr>
            <a:grpSpLocks/>
          </p:cNvGrpSpPr>
          <p:nvPr/>
        </p:nvGrpSpPr>
        <p:grpSpPr bwMode="auto">
          <a:xfrm>
            <a:off x="800100" y="1700213"/>
            <a:ext cx="3675063" cy="3470275"/>
            <a:chOff x="697883" y="1816768"/>
            <a:chExt cx="3674476" cy="3470421"/>
          </a:xfrm>
        </p:grpSpPr>
        <p:sp>
          <p:nvSpPr>
            <p:cNvPr id="26" name="Rectangle 24"/>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6"/>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a:t>
            </a:r>
            <a:endParaRPr lang="en-US" dirty="0"/>
          </a:p>
        </p:txBody>
      </p:sp>
      <p:sp>
        <p:nvSpPr>
          <p:cNvPr id="29" name="Date Placeholder 2"/>
          <p:cNvSpPr>
            <a:spLocks noGrp="1"/>
          </p:cNvSpPr>
          <p:nvPr>
            <p:ph type="dt" sz="half" idx="10"/>
          </p:nvPr>
        </p:nvSpPr>
        <p:spPr/>
        <p:txBody>
          <a:bodyPr/>
          <a:lstStyle>
            <a:lvl1pPr>
              <a:defRPr/>
            </a:lvl1pPr>
          </a:lstStyle>
          <a:p>
            <a:pPr>
              <a:defRPr/>
            </a:pPr>
            <a:fld id="{96AFA969-58E7-4D53-AF0F-9F80102549D8}" type="datetimeFigureOut">
              <a:rPr lang="en-US"/>
              <a:pPr>
                <a:defRPr/>
              </a:pPr>
              <a:t>5/24/2018</a:t>
            </a:fld>
            <a:endParaRPr lang="en-US"/>
          </a:p>
        </p:txBody>
      </p:sp>
      <p:sp>
        <p:nvSpPr>
          <p:cNvPr id="30" name="Footer Placeholder 3"/>
          <p:cNvSpPr>
            <a:spLocks noGrp="1"/>
          </p:cNvSpPr>
          <p:nvPr>
            <p:ph type="ftr" sz="quarter" idx="11"/>
          </p:nvPr>
        </p:nvSpPr>
        <p:spPr/>
        <p:txBody>
          <a:bodyPr/>
          <a:lstStyle>
            <a:lvl1pPr>
              <a:defRPr/>
            </a:lvl1pPr>
          </a:lstStyle>
          <a:p>
            <a:pPr>
              <a:defRPr/>
            </a:pPr>
            <a:endParaRPr lang="en-US"/>
          </a:p>
        </p:txBody>
      </p:sp>
      <p:sp>
        <p:nvSpPr>
          <p:cNvPr id="31" name="Slide Number Placeholder 4"/>
          <p:cNvSpPr>
            <a:spLocks noGrp="1"/>
          </p:cNvSpPr>
          <p:nvPr>
            <p:ph type="sldNum" sz="quarter" idx="12"/>
          </p:nvPr>
        </p:nvSpPr>
        <p:spPr/>
        <p:txBody>
          <a:bodyPr/>
          <a:lstStyle>
            <a:lvl1pPr>
              <a:defRPr/>
            </a:lvl1pPr>
          </a:lstStyle>
          <a:p>
            <a:pPr>
              <a:defRPr/>
            </a:pPr>
            <a:fld id="{6A87ED32-8A7C-4372-B130-F41CE7C96F95}"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1F6037-B3AE-40D3-9BF9-6BBEB22D8B34}" type="datetimeFigureOut">
              <a:rPr lang="en-US"/>
              <a:pPr>
                <a:defRPr/>
              </a:pPr>
              <a:t>5/24/2018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598271-7204-4D33-9B47-BA1390695D71}"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5" name="Group 73"/>
          <p:cNvGrpSpPr>
            <a:grpSpLocks/>
          </p:cNvGrpSpPr>
          <p:nvPr/>
        </p:nvGrpSpPr>
        <p:grpSpPr bwMode="auto">
          <a:xfrm>
            <a:off x="-417513" y="0"/>
            <a:ext cx="12584113" cy="6853238"/>
            <a:chOff x="-417513" y="0"/>
            <a:chExt cx="12584114" cy="6853238"/>
          </a:xfrm>
        </p:grpSpPr>
        <p:sp>
          <p:nvSpPr>
            <p:cNvPr id="6"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9"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0"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1"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2"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5"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6"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7"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8"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22"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it-IT"/>
            </a:p>
          </p:txBody>
        </p:sp>
        <p:sp>
          <p:nvSpPr>
            <p:cNvPr id="23"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4"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5"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6"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7" name="Group 20"/>
          <p:cNvGrpSpPr>
            <a:grpSpLocks/>
          </p:cNvGrpSpPr>
          <p:nvPr/>
        </p:nvGrpSpPr>
        <p:grpSpPr bwMode="auto">
          <a:xfrm>
            <a:off x="800100" y="1700213"/>
            <a:ext cx="3675063" cy="3470275"/>
            <a:chOff x="697883" y="1816768"/>
            <a:chExt cx="3674476" cy="3470421"/>
          </a:xfrm>
        </p:grpSpPr>
        <p:sp>
          <p:nvSpPr>
            <p:cNvPr id="28" name="Rectangle 21"/>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32"/>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31" name="Date Placeholder 4"/>
          <p:cNvSpPr>
            <a:spLocks noGrp="1"/>
          </p:cNvSpPr>
          <p:nvPr>
            <p:ph type="dt" sz="half" idx="10"/>
          </p:nvPr>
        </p:nvSpPr>
        <p:spPr/>
        <p:txBody>
          <a:bodyPr/>
          <a:lstStyle>
            <a:lvl1pPr>
              <a:defRPr/>
            </a:lvl1pPr>
          </a:lstStyle>
          <a:p>
            <a:pPr>
              <a:defRPr/>
            </a:pPr>
            <a:fld id="{14FB2C93-0905-4B35-BA34-914505FCCAC0}" type="datetimeFigureOut">
              <a:rPr lang="en-US"/>
              <a:pPr>
                <a:defRPr/>
              </a:pPr>
              <a:t>5/24/2018</a:t>
            </a:fld>
            <a:endParaRPr lang="en-US"/>
          </a:p>
        </p:txBody>
      </p:sp>
      <p:sp>
        <p:nvSpPr>
          <p:cNvPr id="32" name="Footer Placeholder 5"/>
          <p:cNvSpPr>
            <a:spLocks noGrp="1"/>
          </p:cNvSpPr>
          <p:nvPr>
            <p:ph type="ftr" sz="quarter" idx="11"/>
          </p:nvPr>
        </p:nvSpPr>
        <p:spPr/>
        <p:txBody>
          <a:bodyPr/>
          <a:lstStyle>
            <a:lvl1pPr>
              <a:defRPr/>
            </a:lvl1pPr>
          </a:lstStyle>
          <a:p>
            <a:pPr>
              <a:defRPr/>
            </a:pPr>
            <a:endParaRPr lang="en-US"/>
          </a:p>
        </p:txBody>
      </p:sp>
      <p:sp>
        <p:nvSpPr>
          <p:cNvPr id="33" name="Slide Number Placeholder 6"/>
          <p:cNvSpPr>
            <a:spLocks noGrp="1"/>
          </p:cNvSpPr>
          <p:nvPr>
            <p:ph type="sldNum" sz="quarter" idx="12"/>
          </p:nvPr>
        </p:nvSpPr>
        <p:spPr/>
        <p:txBody>
          <a:bodyPr/>
          <a:lstStyle>
            <a:lvl1pPr>
              <a:defRPr/>
            </a:lvl1pPr>
          </a:lstStyle>
          <a:p>
            <a:pPr>
              <a:defRPr/>
            </a:pPr>
            <a:fld id="{7F62F2D4-58C1-4274-9E39-650EDD19E1A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Group 72"/>
          <p:cNvGrpSpPr>
            <a:grpSpLocks/>
          </p:cNvGrpSpPr>
          <p:nvPr/>
        </p:nvGrpSpPr>
        <p:grpSpPr bwMode="auto">
          <a:xfrm>
            <a:off x="-330200" y="-58738"/>
            <a:ext cx="12515850" cy="6923088"/>
            <a:chOff x="-329674" y="-51881"/>
            <a:chExt cx="12515851" cy="6923798"/>
          </a:xfrm>
        </p:grpSpPr>
        <p:sp>
          <p:nvSpPr>
            <p:cNvPr id="6"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7"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8"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9"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0"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it-IT"/>
            </a:p>
          </p:txBody>
        </p:sp>
        <p:sp>
          <p:nvSpPr>
            <p:cNvPr id="11"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2"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3"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4"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5"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16"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7"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it-IT"/>
            </a:p>
          </p:txBody>
        </p:sp>
        <p:sp>
          <p:nvSpPr>
            <p:cNvPr id="18"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19"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0"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1"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2"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it-IT"/>
            </a:p>
          </p:txBody>
        </p:sp>
        <p:sp>
          <p:nvSpPr>
            <p:cNvPr id="23"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it-IT"/>
            </a:p>
          </p:txBody>
        </p:sp>
        <p:sp>
          <p:nvSpPr>
            <p:cNvPr id="24"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it-IT"/>
            </a:p>
          </p:txBody>
        </p:sp>
      </p:grpSp>
      <p:grpSp>
        <p:nvGrpSpPr>
          <p:cNvPr id="25" name="Group 75"/>
          <p:cNvGrpSpPr>
            <a:grpSpLocks/>
          </p:cNvGrpSpPr>
          <p:nvPr/>
        </p:nvGrpSpPr>
        <p:grpSpPr bwMode="auto">
          <a:xfrm>
            <a:off x="804863" y="1698625"/>
            <a:ext cx="5942012" cy="3470275"/>
            <a:chOff x="805336" y="1698331"/>
            <a:chExt cx="5941540" cy="3470421"/>
          </a:xfrm>
        </p:grpSpPr>
        <p:sp>
          <p:nvSpPr>
            <p:cNvPr id="26" name="Rectangle 76"/>
            <p:cNvSpPr/>
            <p:nvPr/>
          </p:nvSpPr>
          <p:spPr>
            <a:xfrm>
              <a:off x="805336" y="1698331"/>
              <a:ext cx="5941540" cy="503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9"/>
            <p:cNvSpPr/>
            <p:nvPr/>
          </p:nvSpPr>
          <p:spPr>
            <a:xfrm rot="10800000">
              <a:off x="3618163" y="4895691"/>
              <a:ext cx="315887"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78"/>
            <p:cNvSpPr/>
            <p:nvPr/>
          </p:nvSpPr>
          <p:spPr>
            <a:xfrm>
              <a:off x="805336" y="2274618"/>
              <a:ext cx="5941540" cy="26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aggiungere un'immagine</a:t>
            </a:r>
            <a:endParaRPr lang="en-US" noProof="0" dirty="0"/>
          </a:p>
        </p:txBody>
      </p:sp>
      <p:sp>
        <p:nvSpPr>
          <p:cNvPr id="2" name="Title 1"/>
          <p:cNvSpPr>
            <a:spLocks noGrp="1"/>
          </p:cNvSpPr>
          <p:nvPr>
            <p:ph type="title"/>
          </p:nvPr>
        </p:nvSpPr>
        <p:spPr>
          <a:xfrm>
            <a:off x="885443" y="2360255"/>
            <a:ext cx="5776646" cy="1178032"/>
          </a:xfrm>
        </p:spPr>
        <p:txBody>
          <a:bodyPr bIns="0" anchor="b"/>
          <a:lstStyle>
            <a:lvl1pPr>
              <a:defRPr sz="3600">
                <a:solidFill>
                  <a:srgbClr val="FFFEFF"/>
                </a:solidFill>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885443" y="3545012"/>
            <a:ext cx="5776646" cy="1274198"/>
          </a:xfrm>
        </p:spPr>
        <p:txBody>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29" name="Date Placeholder 4"/>
          <p:cNvSpPr>
            <a:spLocks noGrp="1"/>
          </p:cNvSpPr>
          <p:nvPr>
            <p:ph type="dt" sz="half" idx="10"/>
          </p:nvPr>
        </p:nvSpPr>
        <p:spPr/>
        <p:txBody>
          <a:bodyPr/>
          <a:lstStyle>
            <a:lvl1pPr>
              <a:defRPr/>
            </a:lvl1pPr>
          </a:lstStyle>
          <a:p>
            <a:pPr>
              <a:defRPr/>
            </a:pPr>
            <a:fld id="{6119C682-9FBA-498E-B092-EEE3E817BD07}" type="datetimeFigureOut">
              <a:rPr lang="en-US"/>
              <a:pPr>
                <a:defRPr/>
              </a:pPr>
              <a:t>5/24/2018</a:t>
            </a:fld>
            <a:endParaRPr lang="en-US"/>
          </a:p>
        </p:txBody>
      </p:sp>
      <p:sp>
        <p:nvSpPr>
          <p:cNvPr id="30" name="Footer Placeholder 5"/>
          <p:cNvSpPr>
            <a:spLocks noGrp="1"/>
          </p:cNvSpPr>
          <p:nvPr>
            <p:ph type="ftr" sz="quarter" idx="11"/>
          </p:nvPr>
        </p:nvSpPr>
        <p:spPr>
          <a:xfrm>
            <a:off x="804863" y="6227763"/>
            <a:ext cx="5942012" cy="319087"/>
          </a:xfrm>
        </p:spPr>
        <p:txBody>
          <a:bodyPr/>
          <a:lstStyle>
            <a:lvl1pPr>
              <a:defRPr/>
            </a:lvl1pPr>
          </a:lstStyle>
          <a:p>
            <a:pPr>
              <a:defRPr/>
            </a:pPr>
            <a:endParaRPr lang="en-US"/>
          </a:p>
        </p:txBody>
      </p:sp>
      <p:sp>
        <p:nvSpPr>
          <p:cNvPr id="31" name="Slide Number Placeholder 6"/>
          <p:cNvSpPr>
            <a:spLocks noGrp="1"/>
          </p:cNvSpPr>
          <p:nvPr>
            <p:ph type="sldNum" sz="quarter" idx="12"/>
          </p:nvPr>
        </p:nvSpPr>
        <p:spPr>
          <a:xfrm>
            <a:off x="5827713" y="320675"/>
            <a:ext cx="914400" cy="319088"/>
          </a:xfrm>
        </p:spPr>
        <p:txBody>
          <a:bodyPr/>
          <a:lstStyle>
            <a:lvl1pPr>
              <a:defRPr/>
            </a:lvl1pPr>
          </a:lstStyle>
          <a:p>
            <a:pPr>
              <a:defRPr/>
            </a:pPr>
            <a:fld id="{0A26DA53-C94C-4AD1-B8CB-669716353B3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0588" y="2359025"/>
            <a:ext cx="3498850" cy="2455863"/>
          </a:xfrm>
          <a:prstGeom prst="rect">
            <a:avLst/>
          </a:prstGeom>
        </p:spPr>
        <p:txBody>
          <a:bodyPr vert="horz" lIns="228600" tIns="228600" rIns="228600" bIns="22860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5435600" y="795338"/>
            <a:ext cx="5949950" cy="5256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863" y="320675"/>
            <a:ext cx="3657600" cy="319088"/>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77B1686B-559D-437F-A439-0D7178075864}" type="datetimeFigureOut">
              <a:rPr lang="en-US"/>
              <a:pPr>
                <a:defRPr/>
              </a:pPr>
              <a:t>5/24/2018</a:t>
            </a:fld>
            <a:endParaRPr lang="en-US"/>
          </a:p>
        </p:txBody>
      </p:sp>
      <p:sp>
        <p:nvSpPr>
          <p:cNvPr id="5" name="Footer Placeholder 4"/>
          <p:cNvSpPr>
            <a:spLocks noGrp="1"/>
          </p:cNvSpPr>
          <p:nvPr>
            <p:ph type="ftr" sz="quarter" idx="3"/>
          </p:nvPr>
        </p:nvSpPr>
        <p:spPr>
          <a:xfrm>
            <a:off x="804863" y="6227763"/>
            <a:ext cx="10588625" cy="319087"/>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469563" y="320675"/>
            <a:ext cx="914400" cy="319088"/>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4B7E6887-C737-439F-9EBF-092D4834A7C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66" r:id="rId8"/>
    <p:sldLayoutId id="2147483667" r:id="rId9"/>
    <p:sldLayoutId id="2147483668" r:id="rId10"/>
    <p:sldLayoutId id="2147483669" r:id="rId11"/>
  </p:sldLayoutIdLst>
  <p:txStyles>
    <p:titleStyle>
      <a:lvl1pPr algn="ctr" rtl="0" eaLnBrk="0" fontAlgn="base" hangingPunct="0">
        <a:lnSpc>
          <a:spcPct val="85000"/>
        </a:lnSpc>
        <a:spcBef>
          <a:spcPct val="0"/>
        </a:spcBef>
        <a:spcAft>
          <a:spcPct val="0"/>
        </a:spcAft>
        <a:defRPr sz="4000" kern="1200" spc="-150">
          <a:solidFill>
            <a:schemeClr val="tx1"/>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10000"/>
        <a:buFont typeface="Wingdings" pitchFamily="2" charset="2"/>
        <a:buChar char="§"/>
        <a:defRPr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6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4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ctrTitle"/>
          </p:nvPr>
        </p:nvSpPr>
        <p:spPr>
          <a:xfrm>
            <a:off x="1752600" y="1785938"/>
            <a:ext cx="8680450" cy="1749425"/>
          </a:xfrm>
        </p:spPr>
        <p:txBody>
          <a:bodyPr/>
          <a:lstStyle/>
          <a:p>
            <a:pPr eaLnBrk="1" fontAlgn="auto" hangingPunct="1">
              <a:spcAft>
                <a:spcPts val="0"/>
              </a:spcAft>
              <a:defRPr/>
            </a:pPr>
            <a:r>
              <a:rPr lang="it-IT" dirty="0"/>
              <a:t>IL NUOVO REGOLAMENTO </a:t>
            </a:r>
            <a:br>
              <a:rPr lang="it-IT" dirty="0"/>
            </a:br>
            <a:r>
              <a:rPr lang="it-IT" dirty="0"/>
              <a:t>PER LE ATTIVITA’ STORICHE</a:t>
            </a:r>
          </a:p>
        </p:txBody>
      </p:sp>
      <p:sp>
        <p:nvSpPr>
          <p:cNvPr id="13314" name="Sottotitolo 2"/>
          <p:cNvSpPr>
            <a:spLocks noGrp="1"/>
          </p:cNvSpPr>
          <p:nvPr>
            <p:ph type="subTitle" idx="1"/>
          </p:nvPr>
        </p:nvSpPr>
        <p:spPr bwMode="auto">
          <a:xfrm>
            <a:off x="1758950" y="3657600"/>
            <a:ext cx="8674100" cy="1685925"/>
          </a:xfrm>
        </p:spPr>
        <p:txBody>
          <a:bodyPr wrap="square" numCol="1" anchor="t" anchorCtr="0" compatLnSpc="1">
            <a:prstTxWarp prst="textNoShape">
              <a:avLst/>
            </a:prstTxWarp>
            <a:normAutofit lnSpcReduction="10000"/>
          </a:bodyPr>
          <a:lstStyle/>
          <a:p>
            <a:pPr eaLnBrk="1" hangingPunct="1">
              <a:defRPr/>
            </a:pPr>
            <a:r>
              <a:rPr lang="it-IT" sz="2300" dirty="0"/>
              <a:t>Regolamento per la tutela e la valorizzazione </a:t>
            </a:r>
          </a:p>
          <a:p>
            <a:pPr eaLnBrk="1" hangingPunct="1">
              <a:defRPr/>
            </a:pPr>
            <a:r>
              <a:rPr lang="it-IT" sz="2300" dirty="0"/>
              <a:t>delle attività economiche storiche e tradizionali fiorentine</a:t>
            </a:r>
            <a:endParaRPr lang="it-IT" dirty="0"/>
          </a:p>
          <a:p>
            <a:pPr eaLnBrk="1" hangingPunct="1">
              <a:defRPr/>
            </a:pPr>
            <a:r>
              <a:rPr lang="it-IT" sz="1700" dirty="0"/>
              <a:t>Maggio 2018</a:t>
            </a:r>
            <a:br>
              <a:rPr lang="it-IT" sz="1700" dirty="0"/>
            </a:br>
            <a:r>
              <a:rPr lang="it-IT" sz="1700" dirty="0"/>
              <a:t>Assessorato allo Sviluppo </a:t>
            </a:r>
            <a:r>
              <a:rPr lang="it-IT" sz="1700"/>
              <a:t>Economico - Comune </a:t>
            </a:r>
            <a:r>
              <a:rPr lang="it-IT" sz="1700" dirty="0"/>
              <a:t>di Firenze </a:t>
            </a:r>
            <a:br>
              <a:rPr lang="it-IT" sz="1700" dirty="0"/>
            </a:br>
            <a:r>
              <a:rPr lang="it-IT" sz="1700" dirty="0"/>
              <a:t>Assessore </a:t>
            </a:r>
            <a:r>
              <a:rPr lang="it-IT" sz="1700" b="1" dirty="0"/>
              <a:t>Cecilia Del Re</a:t>
            </a:r>
          </a:p>
        </p:txBody>
      </p:sp>
      <p:pic>
        <p:nvPicPr>
          <p:cNvPr id="13315" name="Immagine 3"/>
          <p:cNvPicPr>
            <a:picLocks noChangeAspect="1"/>
          </p:cNvPicPr>
          <p:nvPr/>
        </p:nvPicPr>
        <p:blipFill>
          <a:blip r:embed="rId2"/>
          <a:srcRect/>
          <a:stretch>
            <a:fillRect/>
          </a:stretch>
        </p:blipFill>
        <p:spPr bwMode="auto">
          <a:xfrm>
            <a:off x="10555288" y="5343525"/>
            <a:ext cx="1620837" cy="15144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471488" y="1849438"/>
            <a:ext cx="4191000" cy="290512"/>
          </a:xfrm>
        </p:spPr>
        <p:txBody>
          <a:bodyPr wrap="square" numCol="1" anchorCtr="0" compatLnSpc="1">
            <a:prstTxWarp prst="textNoShape">
              <a:avLst/>
            </a:prstTxWarp>
            <a:normAutofit fontScale="90000"/>
          </a:bodyPr>
          <a:lstStyle/>
          <a:p>
            <a:pPr eaLnBrk="1" hangingPunct="1">
              <a:defRPr/>
            </a:pPr>
            <a:r>
              <a:rPr lang="it-IT" sz="2700" dirty="0"/>
              <a:t>I</a:t>
            </a:r>
            <a:r>
              <a:rPr lang="it-IT" sz="3200" dirty="0"/>
              <a:t> </a:t>
            </a:r>
            <a:r>
              <a:rPr lang="it-IT" sz="2700" dirty="0"/>
              <a:t>10 CRITERI di valutazione:</a:t>
            </a:r>
          </a:p>
        </p:txBody>
      </p:sp>
      <p:sp>
        <p:nvSpPr>
          <p:cNvPr id="16386" name="Segnaposto contenuto 2"/>
          <p:cNvSpPr>
            <a:spLocks noGrp="1"/>
          </p:cNvSpPr>
          <p:nvPr>
            <p:ph idx="1"/>
          </p:nvPr>
        </p:nvSpPr>
        <p:spPr bwMode="auto">
          <a:xfrm>
            <a:off x="4940300" y="257175"/>
            <a:ext cx="6818313" cy="6351588"/>
          </a:xfrm>
          <a:ln>
            <a:solidFill>
              <a:schemeClr val="accent1">
                <a:shade val="50000"/>
                <a:shade val="90000"/>
              </a:schemeClr>
            </a:solidFill>
          </a:ln>
        </p:spPr>
        <p:txBody>
          <a:bodyPr wrap="square" numCol="1" anchorCtr="0" compatLnSpc="1">
            <a:prstTxWarp prst="textNoShape">
              <a:avLst/>
            </a:prstTxWarp>
          </a:bodyPr>
          <a:lstStyle/>
          <a:p>
            <a:pPr marL="0" indent="0" eaLnBrk="1" hangingPunct="1">
              <a:lnSpc>
                <a:spcPct val="100000"/>
              </a:lnSpc>
              <a:defRPr/>
            </a:pPr>
            <a:r>
              <a:rPr lang="it-IT" dirty="0"/>
              <a:t>1. Localizzazione all’interno di un edificio di pregio storico/architettonico; </a:t>
            </a:r>
          </a:p>
          <a:p>
            <a:pPr marL="0" indent="0" eaLnBrk="1" hangingPunct="1">
              <a:lnSpc>
                <a:spcPct val="100000"/>
              </a:lnSpc>
              <a:defRPr/>
            </a:pPr>
            <a:r>
              <a:rPr lang="it-IT" dirty="0"/>
              <a:t>2. Localizzazione all’interno di in un contesto urbano che ne evidenzi l’importanza identitaria o di relazione con attività simili; </a:t>
            </a:r>
          </a:p>
          <a:p>
            <a:pPr marL="0" indent="0" eaLnBrk="1" hangingPunct="1">
              <a:lnSpc>
                <a:spcPct val="100000"/>
              </a:lnSpc>
              <a:defRPr/>
            </a:pPr>
            <a:r>
              <a:rPr lang="it-IT" dirty="0"/>
              <a:t>3. Continuità storica documentata dell’attività o della funzione; </a:t>
            </a:r>
          </a:p>
          <a:p>
            <a:pPr marL="0" indent="0" eaLnBrk="1" hangingPunct="1">
              <a:lnSpc>
                <a:spcPct val="100000"/>
              </a:lnSpc>
              <a:defRPr/>
            </a:pPr>
            <a:r>
              <a:rPr lang="it-IT" dirty="0"/>
              <a:t>4. Vetrina storica e/o di pregio per il fronte stradale; </a:t>
            </a:r>
          </a:p>
          <a:p>
            <a:pPr marL="0" indent="0" eaLnBrk="1" hangingPunct="1">
              <a:lnSpc>
                <a:spcPct val="100000"/>
              </a:lnSpc>
              <a:defRPr/>
            </a:pPr>
            <a:r>
              <a:rPr lang="it-IT" dirty="0"/>
              <a:t>5. Insegna storica e/o di pregio; </a:t>
            </a:r>
          </a:p>
          <a:p>
            <a:pPr marL="0" indent="0" eaLnBrk="1" hangingPunct="1">
              <a:lnSpc>
                <a:spcPct val="100000"/>
              </a:lnSpc>
              <a:defRPr/>
            </a:pPr>
            <a:r>
              <a:rPr lang="it-IT" dirty="0"/>
              <a:t>6. Arredi fissi, pavimentazioni, soffitti e/o infissi storici e/o di pregio; </a:t>
            </a:r>
          </a:p>
          <a:p>
            <a:pPr marL="0" indent="0" eaLnBrk="1" hangingPunct="1">
              <a:lnSpc>
                <a:spcPct val="100000"/>
              </a:lnSpc>
              <a:defRPr/>
            </a:pPr>
            <a:r>
              <a:rPr lang="it-IT" dirty="0"/>
              <a:t>7. Arredi mobili storici e/o di pregio; </a:t>
            </a:r>
          </a:p>
          <a:p>
            <a:pPr marL="0" indent="0" eaLnBrk="1" hangingPunct="1">
              <a:lnSpc>
                <a:spcPct val="100000"/>
              </a:lnSpc>
              <a:defRPr/>
            </a:pPr>
            <a:r>
              <a:rPr lang="it-IT" dirty="0"/>
              <a:t>8. Vendita di prodotti e/o servizi tradizionali e legati all’identità cittadina; </a:t>
            </a:r>
          </a:p>
          <a:p>
            <a:pPr marL="0" indent="0" eaLnBrk="1" hangingPunct="1">
              <a:lnSpc>
                <a:spcPct val="100000"/>
              </a:lnSpc>
              <a:defRPr/>
            </a:pPr>
            <a:r>
              <a:rPr lang="it-IT" dirty="0"/>
              <a:t>9. Vendita di prodotti funzionali alla cittadinanza locale e residente nella zona; </a:t>
            </a:r>
          </a:p>
          <a:p>
            <a:pPr marL="0" indent="0" eaLnBrk="1" hangingPunct="1">
              <a:lnSpc>
                <a:spcPct val="100000"/>
              </a:lnSpc>
              <a:defRPr/>
            </a:pPr>
            <a:r>
              <a:rPr lang="it-IT" dirty="0"/>
              <a:t>10. Produzione artigianale tramite metodi di lavorazione tradizionali e/o di particolare pregio.</a:t>
            </a:r>
          </a:p>
        </p:txBody>
      </p:sp>
      <p:sp>
        <p:nvSpPr>
          <p:cNvPr id="5" name="Titolo 1">
            <a:extLst>
              <a:ext uri="{FF2B5EF4-FFF2-40B4-BE49-F238E27FC236}"/>
            </a:extLst>
          </p:cNvPr>
          <p:cNvSpPr txBox="1">
            <a:spLocks/>
          </p:cNvSpPr>
          <p:nvPr/>
        </p:nvSpPr>
        <p:spPr>
          <a:xfrm>
            <a:off x="841375" y="1989138"/>
            <a:ext cx="3498850" cy="3125787"/>
          </a:xfrm>
          <a:prstGeom prst="rect">
            <a:avLst/>
          </a:prstGeom>
        </p:spPr>
        <p:txBody>
          <a:bodyPr lIns="228600" tIns="228600" rIns="228600" bIns="228600" anchor="ctr">
            <a:normAutofit fontScale="85000" lnSpcReduction="20000"/>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eaLnBrk="1" hangingPunct="1">
              <a:lnSpc>
                <a:spcPct val="100000"/>
              </a:lnSpc>
              <a:buFont typeface="Wingdings" pitchFamily="2" charset="2"/>
              <a:buNone/>
              <a:defRPr/>
            </a:pPr>
            <a:endParaRPr lang="it-IT" sz="2800" b="1" dirty="0"/>
          </a:p>
          <a:p>
            <a:pPr eaLnBrk="1" hangingPunct="1">
              <a:lnSpc>
                <a:spcPct val="100000"/>
              </a:lnSpc>
              <a:buFont typeface="Wingdings" pitchFamily="2" charset="2"/>
              <a:buNone/>
              <a:defRPr/>
            </a:pPr>
            <a:r>
              <a:rPr lang="it-IT" sz="2800" b="1" dirty="0"/>
              <a:t>Il possesso di uno o più di queste caratteristiche determina l’inserimento  dell’attività dentro la categoria delle ECCELLENZE STORICHE e l’apposizione del vincolo alla trasformazione corrispondente</a:t>
            </a:r>
          </a:p>
        </p:txBody>
      </p:sp>
      <p:pic>
        <p:nvPicPr>
          <p:cNvPr id="22532"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000" y="2763838"/>
            <a:ext cx="3498850" cy="1647825"/>
          </a:xfrm>
        </p:spPr>
        <p:txBody>
          <a:bodyPr>
            <a:normAutofit fontScale="90000"/>
          </a:bodyPr>
          <a:lstStyle/>
          <a:p>
            <a:pPr>
              <a:defRPr/>
            </a:pPr>
            <a:r>
              <a:rPr lang="it-IT" dirty="0"/>
              <a:t/>
            </a:r>
            <a:br>
              <a:rPr lang="it-IT" dirty="0"/>
            </a:br>
            <a:r>
              <a:rPr lang="it-IT" dirty="0"/>
              <a:t/>
            </a:r>
            <a:br>
              <a:rPr lang="it-IT" dirty="0"/>
            </a:br>
            <a:r>
              <a:rPr lang="it-IT" b="1" dirty="0"/>
              <a:t>UN’UNICA LISTA </a:t>
            </a:r>
            <a:r>
              <a:rPr lang="it-IT" sz="3300" dirty="0"/>
              <a:t>(Sviluppo </a:t>
            </a:r>
            <a:r>
              <a:rPr lang="it-IT" sz="3300" dirty="0" err="1"/>
              <a:t>econ</a:t>
            </a:r>
            <a:r>
              <a:rPr lang="it-IT" sz="3300" dirty="0"/>
              <a:t>. </a:t>
            </a:r>
            <a:br>
              <a:rPr lang="it-IT" sz="3300" dirty="0"/>
            </a:br>
            <a:r>
              <a:rPr lang="it-IT" sz="3300" dirty="0"/>
              <a:t>e Urbanistica) con conseguente aggiornamento cartografico</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5118100" y="361950"/>
            <a:ext cx="6281738" cy="6089650"/>
          </a:xfrm>
        </p:spPr>
        <p:txBody>
          <a:bodyPr>
            <a:normAutofit fontScale="92500" lnSpcReduction="20000"/>
          </a:bodyPr>
          <a:lstStyle/>
          <a:p>
            <a:pPr>
              <a:defRPr/>
            </a:pPr>
            <a:r>
              <a:rPr lang="it-IT" dirty="0"/>
              <a:t>In prima istanza, la nuova Lista delle Attività storiche fiorentine sarà composta attingendo dall’elenco degli Esercizi Storici allegato al Regolamento Urbanistico (RU) e dal più generale Albo degli Esercizi Storici e Tradizionali, di cui al Regolamento per l’Albo degli Esercizi Storici e Tradizionali del Comune di Firenze, ove risultino rispettati i requisiti fissati dal nuovo Regolamento; </a:t>
            </a:r>
          </a:p>
          <a:p>
            <a:pPr>
              <a:defRPr/>
            </a:pPr>
            <a:r>
              <a:rPr lang="it-IT" dirty="0"/>
              <a:t>Una Commissione tecnica di valutazione esprimerà il proprio parere sull’inserimento delle imprese nella Lista delle attività storiche, suddividendole nelle 3 categorie individuate (A – Eccellenze storiche; B – Attività tradizionali; C- Ambulanti storici).</a:t>
            </a:r>
          </a:p>
          <a:p>
            <a:pPr>
              <a:defRPr/>
            </a:pPr>
            <a:r>
              <a:rPr lang="it-IT" dirty="0"/>
              <a:t>Tale parere verrà notificato agli esercenti interessati, e trasmesso alla Giunta Comunale per l’approvazione.</a:t>
            </a:r>
          </a:p>
          <a:p>
            <a:pPr>
              <a:defRPr/>
            </a:pPr>
            <a:r>
              <a:rPr lang="it-IT" dirty="0"/>
              <a:t>Tale Lista sarà pubblicata in Rete Civica e automaticamente richiamata dal Regolamento Urbanistico con </a:t>
            </a:r>
            <a:r>
              <a:rPr lang="it-IT" b="1" dirty="0"/>
              <a:t>aggiornamento cartografico </a:t>
            </a:r>
            <a:r>
              <a:rPr lang="it-IT" dirty="0"/>
              <a:t>degli esercizi componenti la Lista.</a:t>
            </a:r>
          </a:p>
          <a:p>
            <a:pPr>
              <a:defRPr/>
            </a:pPr>
            <a:r>
              <a:rPr lang="it-IT" dirty="0"/>
              <a:t>La lista aggiornata sarà inoltre </a:t>
            </a:r>
            <a:r>
              <a:rPr lang="it-IT" dirty="0" err="1"/>
              <a:t>georeferenziata</a:t>
            </a:r>
            <a:r>
              <a:rPr lang="it-IT" dirty="0"/>
              <a:t> e rappresentata su cartografie digitali e inserita in Open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000" y="2541588"/>
            <a:ext cx="3498850" cy="1839912"/>
          </a:xfrm>
        </p:spPr>
        <p:txBody>
          <a:bodyPr>
            <a:noAutofit/>
          </a:bodyPr>
          <a:lstStyle/>
          <a:p>
            <a:pPr>
              <a:defRPr/>
            </a:pPr>
            <a:r>
              <a:rPr lang="it-IT" sz="3200" dirty="0"/>
              <a:t>VINCOLI ALLA TRASFORMAZIONE</a:t>
            </a:r>
            <a:br>
              <a:rPr lang="it-IT" sz="3200" dirty="0"/>
            </a:br>
            <a:r>
              <a:rPr lang="it-IT" sz="3200" dirty="0"/>
              <a:t/>
            </a:r>
            <a:br>
              <a:rPr lang="it-IT" sz="3200" dirty="0"/>
            </a:br>
            <a:r>
              <a:rPr lang="it-IT" sz="3200" dirty="0"/>
              <a:t>FUNZIONE DI ESERCIZIO STORICO</a:t>
            </a:r>
          </a:p>
        </p:txBody>
      </p:sp>
      <p:sp>
        <p:nvSpPr>
          <p:cNvPr id="3" name="Segnaposto contenuto 2"/>
          <p:cNvSpPr>
            <a:spLocks noGrp="1"/>
          </p:cNvSpPr>
          <p:nvPr>
            <p:ph idx="1"/>
          </p:nvPr>
        </p:nvSpPr>
        <p:spPr>
          <a:xfrm>
            <a:off x="5118100" y="522288"/>
            <a:ext cx="6281738" cy="5529262"/>
          </a:xfrm>
        </p:spPr>
        <p:txBody>
          <a:bodyPr>
            <a:normAutofit fontScale="92500" lnSpcReduction="20000"/>
          </a:bodyPr>
          <a:lstStyle/>
          <a:p>
            <a:pPr>
              <a:defRPr/>
            </a:pPr>
            <a:r>
              <a:rPr lang="it-IT" dirty="0"/>
              <a:t>E’ fatto divieto la trasformazione delle attività inserite nella categoria A), “Eccellenze storiche”, limitatamente alle caratteristiche oggetto di salvaguardia, indicate specificatamente per ciascun esercizio in sede di approvazione o aggiornamento della Lista da parte delle Giunta Comunale.</a:t>
            </a:r>
          </a:p>
          <a:p>
            <a:pPr>
              <a:defRPr/>
            </a:pPr>
            <a:r>
              <a:rPr lang="it-IT" dirty="0"/>
              <a:t>Nel caso in cui un’impresa inserita nella Lista delle Attività Economiche Storiche e Tradizionali fiorentine intenda cedere a qualsiasi titolo l’attività, gli specifici vincoli di tutela che ne vietano la trasformazione resteranno in essere e dovranno essere rispettati anche dai nuovi titolari/gestori.</a:t>
            </a:r>
          </a:p>
          <a:p>
            <a:pPr>
              <a:defRPr/>
            </a:pPr>
            <a:r>
              <a:rPr lang="it-IT" dirty="0"/>
              <a:t>Nel caso in cui il titolare di un’impresa iscritta nella Lista delle Attività Economiche Storiche e Tradizionali Fiorentine si trovi nella condizione di cessare la propria attività, il proprietario dell’immobile dovrà individuare quale affittuario, o a qualsiasi titolo utilizzatore del fondo, una nuova impresa che svolga attività similare a quella cessata e dimostri di rispettare gli eventuali vincoli imposti in fase di inserimento dell’impresa nella Lista.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89000" y="2349500"/>
            <a:ext cx="3498850" cy="2457450"/>
          </a:xfrm>
        </p:spPr>
        <p:txBody>
          <a:bodyPr wrap="square" numCol="1" anchorCtr="0" compatLnSpc="1">
            <a:prstTxWarp prst="textNoShape">
              <a:avLst/>
            </a:prstTxWarp>
          </a:bodyPr>
          <a:lstStyle/>
          <a:p>
            <a:pPr eaLnBrk="1" hangingPunct="1">
              <a:defRPr/>
            </a:pPr>
            <a:r>
              <a:rPr lang="it-IT" sz="3200" dirty="0"/>
              <a:t>IL PROCESSO </a:t>
            </a:r>
            <a:r>
              <a:rPr lang="it-IT" sz="3200" dirty="0" err="1"/>
              <a:t>DI</a:t>
            </a:r>
            <a:r>
              <a:rPr lang="it-IT" sz="3200" dirty="0"/>
              <a:t> INSERIMENTO di nuove attività nella LISTA</a:t>
            </a:r>
          </a:p>
        </p:txBody>
      </p:sp>
      <p:sp>
        <p:nvSpPr>
          <p:cNvPr id="19458" name="Segnaposto contenuto 2"/>
          <p:cNvSpPr>
            <a:spLocks noGrp="1"/>
          </p:cNvSpPr>
          <p:nvPr>
            <p:ph idx="1"/>
          </p:nvPr>
        </p:nvSpPr>
        <p:spPr bwMode="auto">
          <a:xfrm>
            <a:off x="4699000" y="546100"/>
            <a:ext cx="7156450" cy="5983288"/>
          </a:xfrm>
          <a:ln>
            <a:solidFill>
              <a:schemeClr val="accent1">
                <a:shade val="50000"/>
                <a:shade val="90000"/>
              </a:schemeClr>
            </a:solidFill>
          </a:ln>
        </p:spPr>
        <p:txBody>
          <a:bodyPr wrap="square" numCol="1" anchorCtr="0" compatLnSpc="1">
            <a:prstTxWarp prst="textNoShape">
              <a:avLst/>
            </a:prstTxWarp>
          </a:bodyPr>
          <a:lstStyle/>
          <a:p>
            <a:pPr>
              <a:defRPr/>
            </a:pPr>
            <a:endParaRPr lang="it-IT" dirty="0"/>
          </a:p>
          <a:p>
            <a:pPr>
              <a:defRPr/>
            </a:pPr>
            <a:r>
              <a:rPr lang="it-IT" dirty="0"/>
              <a:t>La proposta di inserimento di nuove imprese all’interno della Lista potrà avvenire </a:t>
            </a:r>
            <a:r>
              <a:rPr lang="it-IT" b="1" dirty="0"/>
              <a:t>su istanza del titolare dell’attività economica,</a:t>
            </a:r>
            <a:r>
              <a:rPr lang="it-IT" dirty="0"/>
              <a:t> </a:t>
            </a:r>
            <a:r>
              <a:rPr lang="it-IT" b="1" dirty="0"/>
              <a:t>oppure d’ufficio </a:t>
            </a:r>
            <a:r>
              <a:rPr lang="it-IT" dirty="0"/>
              <a:t>da parte dell’Amministrazione comunale, anche a seguito di segnalazione.</a:t>
            </a:r>
          </a:p>
          <a:p>
            <a:pPr>
              <a:defRPr/>
            </a:pPr>
            <a:endParaRPr lang="it-IT" dirty="0"/>
          </a:p>
          <a:p>
            <a:pPr>
              <a:defRPr/>
            </a:pPr>
            <a:r>
              <a:rPr lang="it-IT" dirty="0"/>
              <a:t>Ogni proposta dovrà essere esaminata da parte di una </a:t>
            </a:r>
            <a:r>
              <a:rPr lang="it-IT" b="1" dirty="0"/>
              <a:t>Commissione di Valutazione,</a:t>
            </a:r>
            <a:r>
              <a:rPr lang="it-IT" dirty="0"/>
              <a:t> che esprimerà un parere tecnico su ciascuna istanza, e che si riunirà ogni 6 mesi.</a:t>
            </a:r>
          </a:p>
          <a:p>
            <a:pPr>
              <a:buFont typeface="Wingdings" pitchFamily="2" charset="2"/>
              <a:buNone/>
              <a:defRPr/>
            </a:pPr>
            <a:endParaRPr lang="it-IT" dirty="0"/>
          </a:p>
          <a:p>
            <a:pPr>
              <a:defRPr/>
            </a:pPr>
            <a:r>
              <a:rPr lang="it-IT" dirty="0"/>
              <a:t>Alla</a:t>
            </a:r>
            <a:r>
              <a:rPr lang="it-IT" b="1" dirty="0"/>
              <a:t> Giunta Comunale</a:t>
            </a:r>
            <a:r>
              <a:rPr lang="it-IT" dirty="0"/>
              <a:t> spetta l'approvazione e l'aggiornamento della Lista delle Attività Storiche e Tradizionali fiorentine, previa acquisizione del parere espresso dalla Commissione. </a:t>
            </a:r>
          </a:p>
          <a:p>
            <a:pPr>
              <a:buFont typeface="Wingdings" pitchFamily="2" charset="2"/>
              <a:buNone/>
              <a:defRPr/>
            </a:pPr>
            <a:endParaRPr lang="it-IT" dirty="0"/>
          </a:p>
        </p:txBody>
      </p:sp>
      <p:sp>
        <p:nvSpPr>
          <p:cNvPr id="4" name="Titolo 1">
            <a:extLst>
              <a:ext uri="{FF2B5EF4-FFF2-40B4-BE49-F238E27FC236}"/>
            </a:extLst>
          </p:cNvPr>
          <p:cNvSpPr txBox="1">
            <a:spLocks/>
          </p:cNvSpPr>
          <p:nvPr/>
        </p:nvSpPr>
        <p:spPr>
          <a:xfrm>
            <a:off x="128588" y="803275"/>
            <a:ext cx="5019675" cy="2457450"/>
          </a:xfrm>
          <a:prstGeom prst="rect">
            <a:avLst/>
          </a:prstGeom>
        </p:spPr>
        <p:txBody>
          <a:bodyPr lIns="228600" tIns="228600" rIns="228600" bIns="228600" anchor="ctr">
            <a:normAutofit/>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defTabSz="914400" eaLnBrk="1" hangingPunct="1">
              <a:defRPr/>
            </a:pPr>
            <a:endParaRPr lang="it-IT" sz="1400" b="1" dirty="0"/>
          </a:p>
        </p:txBody>
      </p:sp>
      <p:sp>
        <p:nvSpPr>
          <p:cNvPr id="8" name="Freccia giù 7">
            <a:extLst>
              <a:ext uri="{FF2B5EF4-FFF2-40B4-BE49-F238E27FC236}"/>
            </a:extLst>
          </p:cNvPr>
          <p:cNvSpPr/>
          <p:nvPr/>
        </p:nvSpPr>
        <p:spPr>
          <a:xfrm>
            <a:off x="8097838" y="2689225"/>
            <a:ext cx="561975" cy="469900"/>
          </a:xfrm>
          <a:prstGeom prst="downArrow">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 name="Freccia giù 8">
            <a:extLst>
              <a:ext uri="{FF2B5EF4-FFF2-40B4-BE49-F238E27FC236}"/>
            </a:extLst>
          </p:cNvPr>
          <p:cNvSpPr/>
          <p:nvPr/>
        </p:nvSpPr>
        <p:spPr>
          <a:xfrm>
            <a:off x="8097838" y="4337050"/>
            <a:ext cx="561975" cy="469900"/>
          </a:xfrm>
          <a:prstGeom prst="downArrow">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25606"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000" y="2349500"/>
            <a:ext cx="3498850" cy="2457450"/>
          </a:xfrm>
        </p:spPr>
        <p:txBody>
          <a:bodyPr/>
          <a:lstStyle/>
          <a:p>
            <a:pPr>
              <a:defRPr/>
            </a:pPr>
            <a:r>
              <a:rPr lang="it-IT" dirty="0"/>
              <a:t>La Commissione tecnica di valutazione</a:t>
            </a:r>
          </a:p>
        </p:txBody>
      </p:sp>
      <p:sp>
        <p:nvSpPr>
          <p:cNvPr id="3" name="Segnaposto contenuto 2"/>
          <p:cNvSpPr>
            <a:spLocks noGrp="1"/>
          </p:cNvSpPr>
          <p:nvPr>
            <p:ph idx="1"/>
          </p:nvPr>
        </p:nvSpPr>
        <p:spPr>
          <a:xfrm>
            <a:off x="5118100" y="803275"/>
            <a:ext cx="6281738" cy="5248275"/>
          </a:xfrm>
        </p:spPr>
        <p:txBody>
          <a:bodyPr>
            <a:normAutofit fontScale="92500" lnSpcReduction="20000"/>
          </a:bodyPr>
          <a:lstStyle/>
          <a:p>
            <a:pPr>
              <a:defRPr/>
            </a:pPr>
            <a:r>
              <a:rPr lang="it-IT" dirty="0"/>
              <a:t>Direttore </a:t>
            </a:r>
            <a:r>
              <a:rPr lang="it-IT" b="1" dirty="0"/>
              <a:t>Attività Economiche</a:t>
            </a:r>
            <a:r>
              <a:rPr lang="it-IT" dirty="0"/>
              <a:t>; </a:t>
            </a:r>
          </a:p>
          <a:p>
            <a:pPr>
              <a:defRPr/>
            </a:pPr>
            <a:r>
              <a:rPr lang="it-IT" dirty="0"/>
              <a:t>Dirigente del Servizio competente in materia; </a:t>
            </a:r>
          </a:p>
          <a:p>
            <a:pPr>
              <a:defRPr/>
            </a:pPr>
            <a:r>
              <a:rPr lang="it-IT" dirty="0"/>
              <a:t>Responsabile della Posizione Organizzativa competente in materia; </a:t>
            </a:r>
          </a:p>
          <a:p>
            <a:pPr>
              <a:defRPr/>
            </a:pPr>
            <a:r>
              <a:rPr lang="it-IT" dirty="0"/>
              <a:t>Responsabile dell’Ufficio competente in materia di “Centro Storico Patrimonio Mondiale </a:t>
            </a:r>
            <a:r>
              <a:rPr lang="it-IT" b="1" dirty="0"/>
              <a:t>UNESCO</a:t>
            </a:r>
            <a:r>
              <a:rPr lang="it-IT" dirty="0"/>
              <a:t>”; </a:t>
            </a:r>
          </a:p>
          <a:p>
            <a:pPr>
              <a:defRPr/>
            </a:pPr>
            <a:r>
              <a:rPr lang="it-IT" dirty="0"/>
              <a:t>Direttore della </a:t>
            </a:r>
            <a:r>
              <a:rPr lang="it-IT" b="1" dirty="0"/>
              <a:t>Direzione Urbanistica</a:t>
            </a:r>
            <a:r>
              <a:rPr lang="it-IT" dirty="0"/>
              <a:t>; </a:t>
            </a:r>
          </a:p>
          <a:p>
            <a:pPr>
              <a:defRPr/>
            </a:pPr>
            <a:r>
              <a:rPr lang="it-IT" dirty="0"/>
              <a:t>Un rappresentante della </a:t>
            </a:r>
            <a:r>
              <a:rPr lang="it-IT" b="1" dirty="0"/>
              <a:t>Soprintendenza Belle Arti e Paesaggi</a:t>
            </a:r>
            <a:r>
              <a:rPr lang="it-IT" dirty="0"/>
              <a:t>; </a:t>
            </a:r>
          </a:p>
          <a:p>
            <a:pPr>
              <a:defRPr/>
            </a:pPr>
            <a:r>
              <a:rPr lang="it-IT" dirty="0"/>
              <a:t>Un esperto esterno di comprovata esperienza individuato nell’ambito dell’</a:t>
            </a:r>
            <a:r>
              <a:rPr lang="it-IT" b="1" dirty="0"/>
              <a:t>Università di Firenze</a:t>
            </a:r>
            <a:r>
              <a:rPr lang="it-IT" dirty="0"/>
              <a:t>; </a:t>
            </a:r>
          </a:p>
          <a:p>
            <a:pPr>
              <a:defRPr/>
            </a:pPr>
            <a:r>
              <a:rPr lang="it-IT" dirty="0"/>
              <a:t>Due rappresentanti indicati dalle </a:t>
            </a:r>
            <a:r>
              <a:rPr lang="it-IT" b="1" dirty="0"/>
              <a:t>associazioni di categoria </a:t>
            </a:r>
            <a:r>
              <a:rPr lang="it-IT" dirty="0"/>
              <a:t>del commercio; due rappresentanti indicati dalle associazioni di categoria dell’artigianato; • due rappresentanti indicati dalle associazioni di categoria del settore alberghiero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89000" y="2349500"/>
            <a:ext cx="3498850" cy="2457450"/>
          </a:xfrm>
        </p:spPr>
        <p:txBody>
          <a:bodyPr wrap="square" numCol="1" anchorCtr="0" compatLnSpc="1">
            <a:prstTxWarp prst="textNoShape">
              <a:avLst/>
            </a:prstTxWarp>
          </a:bodyPr>
          <a:lstStyle/>
          <a:p>
            <a:pPr eaLnBrk="1" hangingPunct="1">
              <a:defRPr/>
            </a:pPr>
            <a:r>
              <a:rPr lang="it-IT" sz="3200" dirty="0"/>
              <a:t>LA RICHIESTA </a:t>
            </a:r>
            <a:r>
              <a:rPr lang="it-IT" sz="3200" dirty="0" err="1"/>
              <a:t>DI</a:t>
            </a:r>
            <a:r>
              <a:rPr lang="it-IT" sz="3200" dirty="0"/>
              <a:t> TRASFORMAZIONE E IL PROCESSO </a:t>
            </a:r>
            <a:r>
              <a:rPr lang="it-IT" sz="3200" dirty="0" err="1"/>
              <a:t>DI</a:t>
            </a:r>
            <a:r>
              <a:rPr lang="it-IT" sz="3200" dirty="0"/>
              <a:t> SVINCOLO</a:t>
            </a:r>
          </a:p>
        </p:txBody>
      </p:sp>
      <p:sp>
        <p:nvSpPr>
          <p:cNvPr id="20482" name="Segnaposto contenuto 2"/>
          <p:cNvSpPr>
            <a:spLocks noGrp="1"/>
          </p:cNvSpPr>
          <p:nvPr>
            <p:ph idx="1"/>
          </p:nvPr>
        </p:nvSpPr>
        <p:spPr bwMode="auto">
          <a:xfrm>
            <a:off x="5118100" y="392113"/>
            <a:ext cx="6281738" cy="5938837"/>
          </a:xfrm>
          <a:solidFill>
            <a:schemeClr val="bg1"/>
          </a:solidFill>
          <a:ln>
            <a:solidFill>
              <a:schemeClr val="accent1">
                <a:shade val="50000"/>
                <a:shade val="90000"/>
              </a:schemeClr>
            </a:solidFill>
          </a:ln>
        </p:spPr>
        <p:txBody>
          <a:bodyPr wrap="square" numCol="1" anchorCtr="0" compatLnSpc="1">
            <a:prstTxWarp prst="textNoShape">
              <a:avLst/>
            </a:prstTxWarp>
            <a:normAutofit fontScale="77500" lnSpcReduction="20000"/>
          </a:bodyPr>
          <a:lstStyle/>
          <a:p>
            <a:pPr>
              <a:defRPr/>
            </a:pPr>
            <a:endParaRPr lang="it-IT" dirty="0"/>
          </a:p>
          <a:p>
            <a:pPr>
              <a:defRPr/>
            </a:pPr>
            <a:r>
              <a:rPr lang="it-IT" dirty="0"/>
              <a:t>Qualora l’esercente di un’attività inserita nella Lista delle Attività Economiche Storiche e Tradizionali Fiorentine, classificata nella categoria A), “Eccellenze storiche”, intenda </a:t>
            </a:r>
            <a:r>
              <a:rPr lang="it-IT" b="1" dirty="0"/>
              <a:t>modificare la propria attività</a:t>
            </a:r>
            <a:r>
              <a:rPr lang="it-IT" dirty="0"/>
              <a:t>, con riferimento agli allestimenti, le modalità commerciali, i servizi o i prodotti offerti, e qualunque altro elemento individuato come caratteristica di particolare pregio e quindi soggetto a vincolo di conservazione, deve presentare domanda di deroga motivata, corredata da un specifico progetto che evidenzi in particolare come le qualità strutturali e storiche dell’attività risultino mantenute anche a seguito della modifica proposta, garantendo pertanto continuità all’attività e il mantenimento e consolidamento delle tradizioni economiche, culturali e dell’immagine della città;</a:t>
            </a:r>
          </a:p>
          <a:p>
            <a:pPr>
              <a:defRPr/>
            </a:pPr>
            <a:r>
              <a:rPr lang="it-IT" dirty="0"/>
              <a:t>Nel caso in cui il proprietario dell’immobile si veda costretto a richiedere la </a:t>
            </a:r>
            <a:r>
              <a:rPr lang="it-IT" b="1" dirty="0"/>
              <a:t>definitiva cancellazione dei vincoli sul proprio immobile</a:t>
            </a:r>
            <a:r>
              <a:rPr lang="it-IT" dirty="0"/>
              <a:t>, potrà presentare specifica istanza motivata utilizzando la modulistica predisposta dall’Amministrazione comunale, scaricabile dalla Rete Civica del Comune di Firenze.</a:t>
            </a:r>
          </a:p>
          <a:p>
            <a:pPr marL="0" indent="0">
              <a:buFont typeface="Wingdings" pitchFamily="2" charset="2"/>
              <a:buNone/>
              <a:defRPr/>
            </a:pPr>
            <a:endParaRPr lang="it-IT" dirty="0"/>
          </a:p>
          <a:p>
            <a:pPr>
              <a:defRPr/>
            </a:pPr>
            <a:endParaRPr lang="it-IT" dirty="0"/>
          </a:p>
          <a:p>
            <a:pPr>
              <a:defRPr/>
            </a:pPr>
            <a:r>
              <a:rPr lang="it-IT" dirty="0"/>
              <a:t>Sulle istanze di trasformazione e cancellazione si esprime il </a:t>
            </a:r>
            <a:r>
              <a:rPr lang="it-IT" b="1" dirty="0"/>
              <a:t>Consiglio Comunale, </a:t>
            </a:r>
            <a:r>
              <a:rPr lang="it-IT" dirty="0"/>
              <a:t>previo parere consultivo espresso dalla Commissione tecnica di valutazione.</a:t>
            </a:r>
          </a:p>
          <a:p>
            <a:pPr marL="0" indent="0">
              <a:buFont typeface="Wingdings" pitchFamily="2" charset="2"/>
              <a:buNone/>
              <a:defRPr/>
            </a:pPr>
            <a:endParaRPr lang="it-IT" dirty="0"/>
          </a:p>
        </p:txBody>
      </p:sp>
      <p:sp>
        <p:nvSpPr>
          <p:cNvPr id="4" name="Freccia giù 3">
            <a:extLst>
              <a:ext uri="{FF2B5EF4-FFF2-40B4-BE49-F238E27FC236}"/>
            </a:extLst>
          </p:cNvPr>
          <p:cNvSpPr/>
          <p:nvPr/>
        </p:nvSpPr>
        <p:spPr>
          <a:xfrm>
            <a:off x="7837488" y="4572000"/>
            <a:ext cx="561975" cy="469900"/>
          </a:xfrm>
          <a:prstGeom prst="downArrow">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 name="Titolo 1">
            <a:extLst>
              <a:ext uri="{FF2B5EF4-FFF2-40B4-BE49-F238E27FC236}"/>
            </a:extLst>
          </p:cNvPr>
          <p:cNvSpPr txBox="1">
            <a:spLocks/>
          </p:cNvSpPr>
          <p:nvPr/>
        </p:nvSpPr>
        <p:spPr>
          <a:xfrm>
            <a:off x="128588" y="803275"/>
            <a:ext cx="5019675" cy="2457450"/>
          </a:xfrm>
          <a:prstGeom prst="rect">
            <a:avLst/>
          </a:prstGeom>
        </p:spPr>
        <p:txBody>
          <a:bodyPr lIns="228600" tIns="228600" rIns="228600" bIns="228600" anchor="ctr">
            <a:normAutofit/>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defTabSz="914400" eaLnBrk="1" hangingPunct="1">
              <a:defRPr/>
            </a:pPr>
            <a:endParaRPr lang="it-IT" sz="1400" b="1" dirty="0"/>
          </a:p>
        </p:txBody>
      </p:sp>
      <p:pic>
        <p:nvPicPr>
          <p:cNvPr id="27653"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665163" y="1608138"/>
            <a:ext cx="3987800" cy="730250"/>
          </a:xfrm>
        </p:spPr>
        <p:txBody>
          <a:bodyPr wrap="square" numCol="1" anchorCtr="0" compatLnSpc="1">
            <a:prstTxWarp prst="textNoShape">
              <a:avLst/>
            </a:prstTxWarp>
            <a:noAutofit/>
          </a:bodyPr>
          <a:lstStyle/>
          <a:p>
            <a:pPr eaLnBrk="1" hangingPunct="1">
              <a:defRPr/>
            </a:pPr>
            <a:endParaRPr lang="it-IT" sz="2400" dirty="0"/>
          </a:p>
        </p:txBody>
      </p:sp>
      <p:sp>
        <p:nvSpPr>
          <p:cNvPr id="22532" name="Segnaposto contenuto 2"/>
          <p:cNvSpPr>
            <a:spLocks/>
          </p:cNvSpPr>
          <p:nvPr/>
        </p:nvSpPr>
        <p:spPr bwMode="auto">
          <a:xfrm>
            <a:off x="850900" y="2141538"/>
            <a:ext cx="3557588" cy="2660650"/>
          </a:xfrm>
          <a:prstGeom prst="rect">
            <a:avLst/>
          </a:prstGeom>
          <a:noFill/>
          <a:ln w="9525">
            <a:solidFill>
              <a:schemeClr val="accent1">
                <a:shade val="50000"/>
                <a:shade val="90000"/>
              </a:schemeClr>
            </a:solidFill>
            <a:miter lim="800000"/>
            <a:headEnd/>
            <a:tailEnd/>
          </a:ln>
          <a:effectLst>
            <a:outerShdw blurRad="50800" dist="38100" dir="8100000" algn="tr" rotWithShape="0">
              <a:prstClr val="black">
                <a:alpha val="40000"/>
              </a:prstClr>
            </a:outerShdw>
          </a:effectLst>
        </p:spPr>
        <p:txBody>
          <a:bodyPr anchor="ctr"/>
          <a:lstStyle/>
          <a:p>
            <a:pPr marL="342900" indent="-342900" defTabSz="914400" eaLnBrk="0" hangingPunct="0">
              <a:lnSpc>
                <a:spcPct val="120000"/>
              </a:lnSpc>
              <a:spcBef>
                <a:spcPts val="1000"/>
              </a:spcBef>
              <a:buClr>
                <a:schemeClr val="accent1"/>
              </a:buClr>
              <a:buSzPct val="110000"/>
              <a:buFont typeface="Arial" panose="020B0604020202020204" pitchFamily="34" charset="0"/>
              <a:buChar char="•"/>
              <a:defRPr/>
            </a:pPr>
            <a:endParaRPr lang="it-IT" sz="1000" dirty="0">
              <a:solidFill>
                <a:schemeClr val="bg1"/>
              </a:solidFill>
              <a:latin typeface="+mn-lt"/>
            </a:endParaRPr>
          </a:p>
        </p:txBody>
      </p:sp>
      <p:sp>
        <p:nvSpPr>
          <p:cNvPr id="7" name="Titolo 1">
            <a:extLst>
              <a:ext uri="{FF2B5EF4-FFF2-40B4-BE49-F238E27FC236}"/>
            </a:extLst>
          </p:cNvPr>
          <p:cNvSpPr txBox="1">
            <a:spLocks/>
          </p:cNvSpPr>
          <p:nvPr/>
        </p:nvSpPr>
        <p:spPr>
          <a:xfrm>
            <a:off x="6265863" y="803275"/>
            <a:ext cx="3987800" cy="730250"/>
          </a:xfrm>
          <a:prstGeom prst="rect">
            <a:avLst/>
          </a:prstGeom>
        </p:spPr>
        <p:txBody>
          <a:bodyPr lIns="228600" tIns="228600" rIns="228600" bIns="228600" anchor="ct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defTabSz="914400" eaLnBrk="1" hangingPunct="1">
              <a:defRPr/>
            </a:pPr>
            <a:endParaRPr lang="it-IT" sz="2400" dirty="0"/>
          </a:p>
        </p:txBody>
      </p:sp>
      <p:pic>
        <p:nvPicPr>
          <p:cNvPr id="28676"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
        <p:nvSpPr>
          <p:cNvPr id="10" name="Segnaposto contenuto 2">
            <a:extLst>
              <a:ext uri="{FF2B5EF4-FFF2-40B4-BE49-F238E27FC236}"/>
            </a:extLst>
          </p:cNvPr>
          <p:cNvSpPr>
            <a:spLocks noGrp="1"/>
          </p:cNvSpPr>
          <p:nvPr>
            <p:ph idx="1"/>
          </p:nvPr>
        </p:nvSpPr>
        <p:spPr bwMode="auto">
          <a:xfrm>
            <a:off x="5118100" y="574675"/>
            <a:ext cx="6281738" cy="5184775"/>
          </a:xfrm>
          <a:solidFill>
            <a:schemeClr val="bg1"/>
          </a:solidFill>
          <a:ln>
            <a:solidFill>
              <a:schemeClr val="accent1">
                <a:shade val="50000"/>
                <a:shade val="90000"/>
              </a:schemeClr>
            </a:solidFill>
          </a:ln>
        </p:spPr>
        <p:txBody>
          <a:bodyPr wrap="square" numCol="1" anchorCtr="0" compatLnSpc="1">
            <a:prstTxWarp prst="textNoShape">
              <a:avLst/>
            </a:prstTxWarp>
          </a:bodyPr>
          <a:lstStyle/>
          <a:p>
            <a:pPr marL="342900" indent="-342900">
              <a:buFont typeface="Arial" panose="020B0604020202020204" pitchFamily="34" charset="0"/>
              <a:buChar char="•"/>
              <a:defRPr/>
            </a:pPr>
            <a:r>
              <a:rPr lang="it-IT" dirty="0"/>
              <a:t>Possibilità di utilizzo del marchio “Attività storica fiorentina”.</a:t>
            </a:r>
          </a:p>
          <a:p>
            <a:pPr marL="342900" indent="-342900">
              <a:buFont typeface="Arial" panose="020B0604020202020204" pitchFamily="34" charset="0"/>
              <a:buChar char="•"/>
              <a:defRPr/>
            </a:pPr>
            <a:r>
              <a:rPr lang="it-IT" dirty="0"/>
              <a:t>L’inserimento su Rete Civica e sul materiale turistico promosso dal Comune di Firenze o in altre iniziative di promozione della città.</a:t>
            </a:r>
          </a:p>
          <a:p>
            <a:pPr marL="342900" indent="-342900">
              <a:buFont typeface="Arial" panose="020B0604020202020204" pitchFamily="34" charset="0"/>
              <a:buChar char="•"/>
              <a:defRPr/>
            </a:pPr>
            <a:r>
              <a:rPr lang="it-IT" dirty="0"/>
              <a:t>Agevolazioni fiscali o facilità d’accesso a strumenti contributivi sulla base di quanto previsto dai regolamenti comunali.</a:t>
            </a:r>
          </a:p>
          <a:p>
            <a:pPr marL="342900" indent="-342900">
              <a:buFont typeface="Arial" panose="020B0604020202020204" pitchFamily="34" charset="0"/>
              <a:buChar char="•"/>
              <a:defRPr/>
            </a:pPr>
            <a:r>
              <a:rPr lang="it-IT" dirty="0"/>
              <a:t>E’ istituita una giornata dedicata alla promozione delle attività storiche della città con cadenza annuale.</a:t>
            </a:r>
          </a:p>
        </p:txBody>
      </p:sp>
      <p:sp>
        <p:nvSpPr>
          <p:cNvPr id="12" name="Titolo 1">
            <a:extLst>
              <a:ext uri="{FF2B5EF4-FFF2-40B4-BE49-F238E27FC236}"/>
            </a:extLst>
          </p:cNvPr>
          <p:cNvSpPr txBox="1">
            <a:spLocks/>
          </p:cNvSpPr>
          <p:nvPr/>
        </p:nvSpPr>
        <p:spPr>
          <a:xfrm>
            <a:off x="889000" y="2349500"/>
            <a:ext cx="3498850" cy="2457450"/>
          </a:xfrm>
          <a:prstGeom prst="rect">
            <a:avLst/>
          </a:prstGeom>
        </p:spPr>
        <p:txBody>
          <a:bodyPr lIns="228600" tIns="228600" rIns="228600" bIns="228600" anchor="ctr">
            <a:normAutofit/>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a:defRPr/>
            </a:pPr>
            <a:r>
              <a:rPr lang="it-IT" dirty="0"/>
              <a:t>AGEVOLAZIONI E PROMOZIONE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889000" y="2349500"/>
            <a:ext cx="3498850" cy="2457450"/>
          </a:xfrm>
        </p:spPr>
        <p:txBody>
          <a:bodyPr/>
          <a:lstStyle/>
          <a:p>
            <a:pPr>
              <a:defRPr/>
            </a:pPr>
            <a:r>
              <a:rPr lang="it-IT" dirty="0"/>
              <a:t>LA MAPPA</a:t>
            </a:r>
          </a:p>
        </p:txBody>
      </p:sp>
      <p:pic>
        <p:nvPicPr>
          <p:cNvPr id="29698" name="Picture 4"/>
          <p:cNvPicPr>
            <a:picLocks noChangeAspect="1" noChangeArrowheads="1"/>
          </p:cNvPicPr>
          <p:nvPr/>
        </p:nvPicPr>
        <p:blipFill>
          <a:blip r:embed="rId2"/>
          <a:srcRect/>
          <a:stretch>
            <a:fillRect/>
          </a:stretch>
        </p:blipFill>
        <p:spPr bwMode="auto">
          <a:xfrm>
            <a:off x="4629150" y="1176338"/>
            <a:ext cx="7259638" cy="4802187"/>
          </a:xfrm>
          <a:prstGeom prst="rect">
            <a:avLst/>
          </a:prstGeom>
          <a:noFill/>
          <a:ln w="9525">
            <a:noFill/>
            <a:miter lim="800000"/>
            <a:headEnd/>
            <a:tailEnd/>
          </a:ln>
        </p:spPr>
      </p:pic>
      <p:sp>
        <p:nvSpPr>
          <p:cNvPr id="5" name="CasellaDiTesto 4">
            <a:extLst>
              <a:ext uri="{FF2B5EF4-FFF2-40B4-BE49-F238E27FC236}"/>
            </a:extLst>
          </p:cNvPr>
          <p:cNvSpPr txBox="1"/>
          <p:nvPr/>
        </p:nvSpPr>
        <p:spPr>
          <a:xfrm>
            <a:off x="6003925" y="6335713"/>
            <a:ext cx="5078413" cy="369887"/>
          </a:xfrm>
          <a:prstGeom prst="rect">
            <a:avLst/>
          </a:prstGeom>
          <a:noFill/>
          <a:ln>
            <a:solidFill>
              <a:schemeClr val="accent1">
                <a:shade val="50000"/>
                <a:shade val="90000"/>
              </a:schemeClr>
            </a:solidFill>
          </a:ln>
        </p:spPr>
        <p:txBody>
          <a:bodyPr>
            <a:spAutoFit/>
          </a:bodyPr>
          <a:lstStyle/>
          <a:p>
            <a:pPr algn="ctr">
              <a:defRPr/>
            </a:pPr>
            <a:r>
              <a:rPr lang="it-IT" dirty="0" err="1"/>
              <a:t>https</a:t>
            </a:r>
            <a:r>
              <a:rPr lang="it-IT" dirty="0"/>
              <a:t>://</a:t>
            </a:r>
            <a:r>
              <a:rPr lang="it-IT" dirty="0" err="1"/>
              <a:t>mappe.comune.fi.it</a:t>
            </a:r>
            <a:r>
              <a:rPr lang="it-IT" dirty="0"/>
              <a:t>/esercizi-storici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89000" y="2349500"/>
            <a:ext cx="3498850" cy="2457450"/>
          </a:xfrm>
        </p:spPr>
        <p:txBody>
          <a:bodyPr wrap="square" numCol="1" anchorCtr="0" compatLnSpc="1">
            <a:prstTxWarp prst="textNoShape">
              <a:avLst/>
            </a:prstTxWarp>
          </a:bodyPr>
          <a:lstStyle/>
          <a:p>
            <a:pPr eaLnBrk="1" hangingPunct="1">
              <a:defRPr/>
            </a:pPr>
            <a:r>
              <a:rPr lang="it-IT" sz="3200" dirty="0"/>
              <a:t>LE ATTIVITA’ FIORENTINE DI ECCELLENZA</a:t>
            </a:r>
          </a:p>
        </p:txBody>
      </p:sp>
      <p:sp>
        <p:nvSpPr>
          <p:cNvPr id="4" name="Segnaposto contenuto 2">
            <a:extLst>
              <a:ext uri="{FF2B5EF4-FFF2-40B4-BE49-F238E27FC236}"/>
            </a:extLst>
          </p:cNvPr>
          <p:cNvSpPr>
            <a:spLocks noGrp="1"/>
          </p:cNvSpPr>
          <p:nvPr>
            <p:ph idx="1"/>
          </p:nvPr>
        </p:nvSpPr>
        <p:spPr bwMode="auto">
          <a:xfrm>
            <a:off x="5118100" y="304800"/>
            <a:ext cx="6281738" cy="6127750"/>
          </a:xfrm>
          <a:solidFill>
            <a:schemeClr val="bg1"/>
          </a:solidFill>
          <a:ln>
            <a:solidFill>
              <a:schemeClr val="accent1">
                <a:shade val="50000"/>
                <a:shade val="90000"/>
              </a:schemeClr>
            </a:solidFill>
          </a:ln>
        </p:spPr>
        <p:txBody>
          <a:bodyPr wrap="square" numCol="1" anchorCtr="0" compatLnSpc="1">
            <a:prstTxWarp prst="textNoShape">
              <a:avLst/>
            </a:prstTxWarp>
            <a:normAutofit fontScale="92500" lnSpcReduction="20000"/>
          </a:bodyPr>
          <a:lstStyle/>
          <a:p>
            <a:pPr marL="0" indent="0">
              <a:buFont typeface="Wingdings" pitchFamily="2" charset="2"/>
              <a:buNone/>
              <a:defRPr/>
            </a:pPr>
            <a:r>
              <a:rPr lang="it-IT" dirty="0"/>
              <a:t>La Giunta Comunale individuerà, altresì, con successivo disciplinare, una </a:t>
            </a:r>
            <a:r>
              <a:rPr lang="it-IT" b="1" dirty="0"/>
              <a:t>Lista delle Attività Fiorentine di Eccellenza, ovvero quelle </a:t>
            </a:r>
            <a:r>
              <a:rPr lang="it-IT" dirty="0"/>
              <a:t>attività economiche che presentino elementi di particolare rilevanza e pregio in termini di: </a:t>
            </a:r>
          </a:p>
          <a:p>
            <a:pPr lvl="1">
              <a:defRPr/>
            </a:pPr>
            <a:r>
              <a:rPr lang="it-IT" sz="1800" b="1" dirty="0"/>
              <a:t>valorizzazione delle tipicità locali</a:t>
            </a:r>
            <a:r>
              <a:rPr lang="it-IT" sz="1800" dirty="0"/>
              <a:t>, sia per i prodotti realizzati od offerti, sia per le caratteristiche architettoniche e\o di arredo della sede; </a:t>
            </a:r>
          </a:p>
          <a:p>
            <a:pPr lvl="1">
              <a:defRPr/>
            </a:pPr>
            <a:r>
              <a:rPr lang="it-IT" sz="1800" b="1" dirty="0"/>
              <a:t>grado di innovazione e originalità </a:t>
            </a:r>
            <a:r>
              <a:rPr lang="it-IT" sz="1800" dirty="0"/>
              <a:t>dei prodotti e servizi, o delle loro modalità di presentazione od offerta; </a:t>
            </a:r>
          </a:p>
          <a:p>
            <a:pPr lvl="1">
              <a:defRPr/>
            </a:pPr>
            <a:r>
              <a:rPr lang="it-IT" sz="1800" dirty="0"/>
              <a:t>possesso di particolari </a:t>
            </a:r>
            <a:r>
              <a:rPr lang="it-IT" sz="1800" b="1" dirty="0"/>
              <a:t>riconoscimenti </a:t>
            </a:r>
            <a:r>
              <a:rPr lang="it-IT" sz="1800" dirty="0"/>
              <a:t>attribuiti da autorevoli istituzioni o organizzazioni locali, nazionali o internazionali; </a:t>
            </a:r>
          </a:p>
          <a:p>
            <a:pPr lvl="1">
              <a:defRPr/>
            </a:pPr>
            <a:r>
              <a:rPr lang="it-IT" sz="1800" b="1" dirty="0"/>
              <a:t>altri elementi </a:t>
            </a:r>
            <a:r>
              <a:rPr lang="it-IT" sz="1800" dirty="0"/>
              <a:t>individuati in sede di approvazione della Giunta comunale;</a:t>
            </a:r>
          </a:p>
          <a:p>
            <a:pPr marL="0" indent="0">
              <a:buFont typeface="Wingdings" pitchFamily="2" charset="2"/>
              <a:buNone/>
              <a:defRPr/>
            </a:pPr>
            <a:r>
              <a:rPr lang="it-IT" sz="2000" dirty="0"/>
              <a:t>La lista delle Attività Economiche Storiche e Tradizionali Fiorentine costituirà parte rilevante della futura più ampia Lista delle Attività fiorentine di Eccellenza.</a:t>
            </a:r>
          </a:p>
        </p:txBody>
      </p:sp>
      <p:sp>
        <p:nvSpPr>
          <p:cNvPr id="5" name="Titolo 1">
            <a:extLst>
              <a:ext uri="{FF2B5EF4-FFF2-40B4-BE49-F238E27FC236}"/>
            </a:extLst>
          </p:cNvPr>
          <p:cNvSpPr txBox="1">
            <a:spLocks/>
          </p:cNvSpPr>
          <p:nvPr/>
        </p:nvSpPr>
        <p:spPr>
          <a:xfrm>
            <a:off x="158750" y="803275"/>
            <a:ext cx="4959350" cy="2457450"/>
          </a:xfrm>
          <a:prstGeom prst="rect">
            <a:avLst/>
          </a:prstGeom>
        </p:spPr>
        <p:txBody>
          <a:bodyPr lIns="228600" tIns="228600" rIns="228600" bIns="228600" anchor="ctr">
            <a:normAutofit/>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defTabSz="914400" eaLnBrk="1" hangingPunct="1">
              <a:defRPr/>
            </a:pPr>
            <a:r>
              <a:rPr lang="it-IT" sz="2400" dirty="0"/>
              <a:t>Uno sguardo al presente e al futuro</a:t>
            </a:r>
          </a:p>
        </p:txBody>
      </p:sp>
      <p:pic>
        <p:nvPicPr>
          <p:cNvPr id="30724"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89000" y="2349500"/>
            <a:ext cx="3498850" cy="2457450"/>
          </a:xfrm>
        </p:spPr>
        <p:txBody>
          <a:bodyPr/>
          <a:lstStyle/>
          <a:p>
            <a:pPr eaLnBrk="1" fontAlgn="auto" hangingPunct="1">
              <a:spcAft>
                <a:spcPts val="0"/>
              </a:spcAft>
              <a:defRPr/>
            </a:pPr>
            <a:r>
              <a:rPr lang="it-IT" sz="3200" dirty="0"/>
              <a:t>TUTELA DELLA PERMANENZA</a:t>
            </a:r>
            <a:br>
              <a:rPr lang="it-IT" sz="3200" dirty="0"/>
            </a:br>
            <a:r>
              <a:rPr lang="it-IT" sz="3200" dirty="0"/>
              <a:t>e </a:t>
            </a:r>
            <a:br>
              <a:rPr lang="it-IT" sz="3200" dirty="0"/>
            </a:br>
            <a:r>
              <a:rPr lang="it-IT" sz="3200" dirty="0"/>
              <a:t>VALORIZZAZIONE</a:t>
            </a:r>
          </a:p>
        </p:txBody>
      </p:sp>
      <p:sp>
        <p:nvSpPr>
          <p:cNvPr id="3" name="Segnaposto contenuto 2">
            <a:extLst/>
          </p:cNvPr>
          <p:cNvSpPr>
            <a:spLocks noGrp="1"/>
          </p:cNvSpPr>
          <p:nvPr>
            <p:ph idx="1"/>
          </p:nvPr>
        </p:nvSpPr>
        <p:spPr>
          <a:xfrm>
            <a:off x="5118100" y="803275"/>
            <a:ext cx="6281738" cy="5248275"/>
          </a:xfrm>
          <a:ln>
            <a:solidFill>
              <a:schemeClr val="accent1">
                <a:shade val="50000"/>
                <a:shade val="90000"/>
              </a:schemeClr>
            </a:solidFill>
          </a:ln>
        </p:spPr>
        <p:txBody>
          <a:bodyPr wrap="square" numCol="1" anchorCtr="0" compatLnSpc="1">
            <a:prstTxWarp prst="textNoShape">
              <a:avLst/>
            </a:prstTxWarp>
          </a:bodyPr>
          <a:lstStyle/>
          <a:p>
            <a:pPr eaLnBrk="1" hangingPunct="1">
              <a:defRPr/>
            </a:pPr>
            <a:r>
              <a:rPr lang="it-IT" dirty="0"/>
              <a:t>Le attività e i luoghi del commercio e della manifattura artigiana sono </a:t>
            </a:r>
            <a:r>
              <a:rPr lang="it-IT" b="1" dirty="0"/>
              <a:t>componenti immateriali e materiali facenti parte della storia del patrimonio culturale </a:t>
            </a:r>
            <a:r>
              <a:rPr lang="it-IT" dirty="0"/>
              <a:t>di Firenze.</a:t>
            </a:r>
          </a:p>
          <a:p>
            <a:pPr eaLnBrk="1" hangingPunct="1">
              <a:defRPr/>
            </a:pPr>
            <a:r>
              <a:rPr lang="it-IT" dirty="0"/>
              <a:t>Rappresentano </a:t>
            </a:r>
            <a:r>
              <a:rPr lang="it-IT" b="1" dirty="0"/>
              <a:t>elementi vivi </a:t>
            </a:r>
            <a:r>
              <a:rPr lang="it-IT" dirty="0"/>
              <a:t>del patrimonio culturale cittadino e contribuiscono a determinarne l’immagine e l’identità.</a:t>
            </a:r>
          </a:p>
          <a:p>
            <a:pPr eaLnBrk="1" hangingPunct="1">
              <a:defRPr/>
            </a:pPr>
            <a:r>
              <a:rPr lang="it-IT" dirty="0"/>
              <a:t>Il nuovo Regolamento si applica a tutte le attività storiche presenti sul territorio del Comune di Firenze (non solo, quindi, alle attività del centro storico)</a:t>
            </a:r>
          </a:p>
        </p:txBody>
      </p:sp>
      <p:sp>
        <p:nvSpPr>
          <p:cNvPr id="14339" name="CasellaDiTesto 3"/>
          <p:cNvSpPr txBox="1">
            <a:spLocks noChangeArrowheads="1"/>
          </p:cNvSpPr>
          <p:nvPr/>
        </p:nvSpPr>
        <p:spPr bwMode="auto">
          <a:xfrm>
            <a:off x="1316038" y="1739900"/>
            <a:ext cx="2698750" cy="368300"/>
          </a:xfrm>
          <a:prstGeom prst="rect">
            <a:avLst/>
          </a:prstGeom>
          <a:noFill/>
          <a:ln w="9525">
            <a:noFill/>
            <a:miter lim="800000"/>
            <a:headEnd/>
            <a:tailEnd/>
          </a:ln>
        </p:spPr>
        <p:txBody>
          <a:bodyPr>
            <a:spAutoFit/>
          </a:bodyPr>
          <a:lstStyle/>
          <a:p>
            <a:pPr algn="ctr"/>
            <a:r>
              <a:rPr lang="it-IT">
                <a:solidFill>
                  <a:schemeClr val="bg1"/>
                </a:solidFill>
                <a:latin typeface="Rockwell" pitchFamily="18" charset="0"/>
              </a:rPr>
              <a:t>OBIETTIVI</a:t>
            </a:r>
          </a:p>
        </p:txBody>
      </p:sp>
      <p:pic>
        <p:nvPicPr>
          <p:cNvPr id="14340"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000" y="2349500"/>
            <a:ext cx="3498850" cy="2457450"/>
          </a:xfrm>
        </p:spPr>
        <p:txBody>
          <a:bodyPr>
            <a:normAutofit fontScale="90000"/>
          </a:bodyPr>
          <a:lstStyle/>
          <a:p>
            <a:pPr>
              <a:defRPr/>
            </a:pPr>
            <a:r>
              <a:rPr lang="it-IT" dirty="0"/>
              <a:t>I RIFERIMENTI NORMATIVI</a:t>
            </a:r>
            <a:br>
              <a:rPr lang="it-IT" dirty="0"/>
            </a:br>
            <a:r>
              <a:rPr lang="it-IT" dirty="0"/>
              <a:t>alla base dei provvedimenti di tutela</a:t>
            </a:r>
          </a:p>
        </p:txBody>
      </p:sp>
      <p:sp>
        <p:nvSpPr>
          <p:cNvPr id="3" name="Segnaposto contenuto 2"/>
          <p:cNvSpPr>
            <a:spLocks noGrp="1"/>
          </p:cNvSpPr>
          <p:nvPr>
            <p:ph idx="1"/>
          </p:nvPr>
        </p:nvSpPr>
        <p:spPr>
          <a:xfrm>
            <a:off x="5118100" y="371475"/>
            <a:ext cx="6281738" cy="6038850"/>
          </a:xfrm>
        </p:spPr>
        <p:txBody>
          <a:bodyPr>
            <a:normAutofit fontScale="70000" lnSpcReduction="20000"/>
          </a:bodyPr>
          <a:lstStyle/>
          <a:p>
            <a:pPr>
              <a:defRPr/>
            </a:pPr>
            <a:r>
              <a:rPr lang="it-IT" b="1" dirty="0"/>
              <a:t>Art. 5 Misure per la tutela e il decoro del Patrimonio Culturale del Centro Storico</a:t>
            </a:r>
            <a:r>
              <a:rPr lang="it-IT" dirty="0"/>
              <a:t>: al fine di tutelare la permanenza degli esercizi storici commerciali l’Amministrazione, previo confronto con la Soprintendenza, individuerà i requisiti che per ciascun esercizio saranno oggetto del divieto di trasformazione. E’ fatto divieto di trasformazione dell’esercizio storico appartenente alla lista allegata al RUC, se non previa deliberazione del Consiglio Comunale, su istanza di parte</a:t>
            </a:r>
          </a:p>
          <a:p>
            <a:pPr>
              <a:defRPr/>
            </a:pPr>
            <a:r>
              <a:rPr lang="it-IT" b="1" dirty="0"/>
              <a:t>Art 23 NTA del Regolamento Urbanistico</a:t>
            </a:r>
            <a:r>
              <a:rPr lang="it-IT" dirty="0"/>
              <a:t>: al comma 1, lo stesso RU individua nel Quadro conoscitivo “Elenco degli esercizi storici” (costituente pertanto specifico allegato dello stesso RU) “gli esercizi commerciali storici, la cui permanenza è ritenuta elemento qualificante per la città”, rimandando ad apposito e separato atto l’individuazione di forme omogenee di speciale tutela e promozione per consentirne la permanenza e lo sviluppo.</a:t>
            </a:r>
          </a:p>
          <a:p>
            <a:pPr>
              <a:defRPr/>
            </a:pPr>
            <a:r>
              <a:rPr lang="it-IT" b="1" dirty="0"/>
              <a:t>Art. 52 Codice dei Beni Culturali e del Paesaggio</a:t>
            </a:r>
            <a:r>
              <a:rPr lang="it-IT" dirty="0"/>
              <a:t>: si attribuisce ai comuni, sentito il soprintendente, di individuare i locali, a chiunque appartenenti, nei quali si svolgono attività di artigianato tradizionale e altre attività commerciali tradizionali, riconosciute quali espressione dell’identità culturale collettiva ai sensi delle convenzioni UNESCO di cui al medesimo art. 7 bis, al fine di assicurarne apposite forme di promozione e salvaguardia, nel rispetto della libertà di iniziativa economica di cui all’articolo 41 della Costituzione</a:t>
            </a:r>
          </a:p>
          <a:p>
            <a:pPr>
              <a:defRPr/>
            </a:pPr>
            <a:r>
              <a:rPr lang="it-IT" b="1" dirty="0"/>
              <a:t>Piano di Gestione Unesco del Comune di Firenze:</a:t>
            </a:r>
            <a:r>
              <a:rPr lang="it-IT" dirty="0"/>
              <a:t> al punto 5 del nuovo Piano di Gestione UNESCO, attualmente in vigore, dal titolo “Vivibilità, Commercio e Residenza nel centro storico”, si pone, tra gli altri, come obiettivi generali, ai fini della salvaguardia del centro storico di Firenze patrimonio UNESCO, quello di: dotarsi di un regolamento che, partendo dal Valore eccezionale Universale del sito Patrimonio Mondiale, argini la totale deregolamentazione delle attività commerciali, privilegiando le attività di funzione di esercizio storico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55663" y="1366838"/>
            <a:ext cx="3498850" cy="1265237"/>
          </a:xfrm>
        </p:spPr>
        <p:txBody>
          <a:bodyPr/>
          <a:lstStyle/>
          <a:p>
            <a:pPr eaLnBrk="1" fontAlgn="auto" hangingPunct="1">
              <a:spcAft>
                <a:spcPts val="0"/>
              </a:spcAft>
              <a:defRPr/>
            </a:pPr>
            <a:r>
              <a:rPr lang="it-IT" sz="2400" dirty="0"/>
              <a:t>LO STUDIO SCIENTIFICO</a:t>
            </a:r>
          </a:p>
        </p:txBody>
      </p:sp>
      <p:sp>
        <p:nvSpPr>
          <p:cNvPr id="15362" name="Segnaposto contenuto 2"/>
          <p:cNvSpPr>
            <a:spLocks noGrp="1"/>
          </p:cNvSpPr>
          <p:nvPr>
            <p:ph idx="4294967295"/>
          </p:nvPr>
        </p:nvSpPr>
        <p:spPr bwMode="auto">
          <a:xfrm>
            <a:off x="5118100" y="355600"/>
            <a:ext cx="6281738" cy="3776663"/>
          </a:xfrm>
          <a:ln>
            <a:solidFill>
              <a:schemeClr val="accent1">
                <a:shade val="50000"/>
                <a:shade val="90000"/>
              </a:schemeClr>
            </a:solidFill>
          </a:ln>
        </p:spPr>
        <p:txBody>
          <a:bodyPr wrap="square" numCol="1" anchor="ctr" anchorCtr="0" compatLnSpc="1">
            <a:prstTxWarp prst="textNoShape">
              <a:avLst/>
            </a:prstTxWarp>
          </a:bodyPr>
          <a:lstStyle/>
          <a:p>
            <a:pPr eaLnBrk="1" hangingPunct="1">
              <a:buFont typeface="Wingdings" pitchFamily="2" charset="2"/>
              <a:buNone/>
              <a:defRPr/>
            </a:pPr>
            <a:r>
              <a:rPr lang="it-IT" sz="1400" dirty="0"/>
              <a:t>L’Università di Firenze, partendo dall’ Albo degli Esercizi Storici della Direzione Attività Economiche e Turismo, ha svolto un </a:t>
            </a:r>
            <a:r>
              <a:rPr lang="it-IT" sz="1400" b="1" dirty="0"/>
              <a:t>lavoro di analisi per ciascun esercizio storico,</a:t>
            </a:r>
            <a:r>
              <a:rPr lang="it-IT" sz="1400" dirty="0"/>
              <a:t> che fornisce una sintesi in grado di restituire l’immagine aggiornata del patrimonio culturale delle attività commerciali storiche del Comune di Firenze.</a:t>
            </a:r>
          </a:p>
          <a:p>
            <a:pPr algn="just" eaLnBrk="1" hangingPunct="1">
              <a:buFont typeface="Wingdings" pitchFamily="2" charset="2"/>
              <a:buNone/>
              <a:defRPr/>
            </a:pPr>
            <a:r>
              <a:rPr lang="it-IT" sz="1400" dirty="0"/>
              <a:t>Il lavoro si è concentrato sull’individuazione di quei </a:t>
            </a:r>
            <a:r>
              <a:rPr lang="it-IT" sz="1400" b="1" dirty="0"/>
              <a:t>fattori (strutturali e di lavorazione) di irriproducibilità </a:t>
            </a:r>
            <a:r>
              <a:rPr lang="it-IT" sz="1400" dirty="0"/>
              <a:t>dal punto di vista storico e architettonico, ma anche urbanistico e commerciale, tale per cui la perdita di queste attività diverrebbe un danno per la città.</a:t>
            </a:r>
          </a:p>
          <a:p>
            <a:pPr eaLnBrk="1" hangingPunct="1">
              <a:buFont typeface="Wingdings" pitchFamily="2" charset="2"/>
              <a:buNone/>
              <a:defRPr/>
            </a:pPr>
            <a:r>
              <a:rPr lang="it-IT" sz="1400" dirty="0"/>
              <a:t>Sono state individuate:</a:t>
            </a:r>
          </a:p>
        </p:txBody>
      </p:sp>
      <p:sp>
        <p:nvSpPr>
          <p:cNvPr id="3" name="Goccia 2">
            <a:extLst>
              <a:ext uri="{FF2B5EF4-FFF2-40B4-BE49-F238E27FC236}"/>
            </a:extLst>
          </p:cNvPr>
          <p:cNvSpPr/>
          <p:nvPr/>
        </p:nvSpPr>
        <p:spPr>
          <a:xfrm>
            <a:off x="4902200" y="3636963"/>
            <a:ext cx="6497638" cy="3171825"/>
          </a:xfrm>
          <a:prstGeom prst="teardrop">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it-IT" sz="3200" b="1" dirty="0">
                <a:solidFill>
                  <a:schemeClr val="tx1"/>
                </a:solidFill>
                <a:latin typeface="Calibri" panose="020F0502020204030204" pitchFamily="34" charset="0"/>
                <a:cs typeface="Calibri" panose="020F0502020204030204" pitchFamily="34" charset="0"/>
              </a:rPr>
              <a:t>4 </a:t>
            </a:r>
            <a:r>
              <a:rPr lang="it-IT" dirty="0">
                <a:solidFill>
                  <a:schemeClr val="tx1"/>
                </a:solidFill>
                <a:latin typeface="Calibri" panose="020F0502020204030204" pitchFamily="34" charset="0"/>
                <a:cs typeface="Calibri" panose="020F0502020204030204" pitchFamily="34" charset="0"/>
              </a:rPr>
              <a:t>MACROAREE  OGGETTO </a:t>
            </a:r>
            <a:r>
              <a:rPr lang="it-IT" dirty="0" err="1">
                <a:solidFill>
                  <a:schemeClr val="tx1"/>
                </a:solidFill>
                <a:latin typeface="Calibri" panose="020F0502020204030204" pitchFamily="34" charset="0"/>
                <a:cs typeface="Calibri" panose="020F0502020204030204" pitchFamily="34" charset="0"/>
              </a:rPr>
              <a:t>DI</a:t>
            </a:r>
            <a:r>
              <a:rPr lang="it-IT" dirty="0">
                <a:solidFill>
                  <a:schemeClr val="tx1"/>
                </a:solidFill>
                <a:latin typeface="Calibri" panose="020F0502020204030204" pitchFamily="34" charset="0"/>
                <a:cs typeface="Calibri" panose="020F0502020204030204" pitchFamily="34" charset="0"/>
              </a:rPr>
              <a:t> INDAGINE</a:t>
            </a:r>
          </a:p>
          <a:p>
            <a:pPr>
              <a:buFont typeface="Wingdings" pitchFamily="2" charset="2"/>
              <a:buNone/>
              <a:defRPr/>
            </a:pPr>
            <a:r>
              <a:rPr lang="it-IT" sz="2800" b="1" dirty="0">
                <a:solidFill>
                  <a:schemeClr val="tx1"/>
                </a:solidFill>
                <a:latin typeface="Calibri" panose="020F0502020204030204" pitchFamily="34" charset="0"/>
                <a:cs typeface="Calibri" panose="020F0502020204030204" pitchFamily="34" charset="0"/>
              </a:rPr>
              <a:t>10 </a:t>
            </a:r>
            <a:r>
              <a:rPr lang="it-IT" dirty="0">
                <a:solidFill>
                  <a:schemeClr val="tx1"/>
                </a:solidFill>
                <a:latin typeface="Calibri" panose="020F0502020204030204" pitchFamily="34" charset="0"/>
                <a:cs typeface="Calibri" panose="020F0502020204030204" pitchFamily="34" charset="0"/>
              </a:rPr>
              <a:t>CRITERI di VALUTAZIONE DELLE ATTIVITA’ STORICHE AI FINI DELL’APPOSIZIONE </a:t>
            </a:r>
            <a:r>
              <a:rPr lang="it-IT" dirty="0" err="1">
                <a:solidFill>
                  <a:schemeClr val="tx1"/>
                </a:solidFill>
                <a:latin typeface="Calibri" panose="020F0502020204030204" pitchFamily="34" charset="0"/>
                <a:cs typeface="Calibri" panose="020F0502020204030204" pitchFamily="34" charset="0"/>
              </a:rPr>
              <a:t>DI</a:t>
            </a:r>
            <a:r>
              <a:rPr lang="it-IT" dirty="0">
                <a:solidFill>
                  <a:schemeClr val="tx1"/>
                </a:solidFill>
                <a:latin typeface="Calibri" panose="020F0502020204030204" pitchFamily="34" charset="0"/>
                <a:cs typeface="Calibri" panose="020F0502020204030204" pitchFamily="34" charset="0"/>
              </a:rPr>
              <a:t> EVENTUALI VINCOLI alla TRASFORMAZIONE</a:t>
            </a:r>
          </a:p>
          <a:p>
            <a:pPr>
              <a:buFont typeface="Wingdings" pitchFamily="2" charset="2"/>
              <a:buNone/>
              <a:defRPr/>
            </a:pPr>
            <a:r>
              <a:rPr lang="it-IT" sz="2800" b="1" dirty="0">
                <a:solidFill>
                  <a:schemeClr val="tx1"/>
                </a:solidFill>
                <a:latin typeface="Calibri" panose="020F0502020204030204" pitchFamily="34" charset="0"/>
                <a:cs typeface="Calibri" panose="020F0502020204030204" pitchFamily="34" charset="0"/>
              </a:rPr>
              <a:t>3 </a:t>
            </a:r>
            <a:r>
              <a:rPr lang="it-IT" dirty="0">
                <a:solidFill>
                  <a:schemeClr val="tx1"/>
                </a:solidFill>
                <a:latin typeface="Calibri" panose="020F0502020204030204" pitchFamily="34" charset="0"/>
                <a:cs typeface="Calibri" panose="020F0502020204030204" pitchFamily="34" charset="0"/>
              </a:rPr>
              <a:t>CATEGORIE </a:t>
            </a:r>
            <a:r>
              <a:rPr lang="it-IT" dirty="0" err="1">
                <a:solidFill>
                  <a:schemeClr val="tx1"/>
                </a:solidFill>
                <a:latin typeface="Calibri" panose="020F0502020204030204" pitchFamily="34" charset="0"/>
                <a:cs typeface="Calibri" panose="020F0502020204030204" pitchFamily="34" charset="0"/>
              </a:rPr>
              <a:t>DI</a:t>
            </a:r>
            <a:r>
              <a:rPr lang="it-IT" dirty="0">
                <a:solidFill>
                  <a:schemeClr val="tx1"/>
                </a:solidFill>
                <a:latin typeface="Calibri" panose="020F0502020204030204" pitchFamily="34" charset="0"/>
                <a:cs typeface="Calibri" panose="020F0502020204030204" pitchFamily="34" charset="0"/>
              </a:rPr>
              <a:t> ATTIVITA’ STORICHE</a:t>
            </a:r>
          </a:p>
          <a:p>
            <a:pPr>
              <a:buFont typeface="Wingdings" pitchFamily="2" charset="2"/>
              <a:buNone/>
              <a:defRPr/>
            </a:pPr>
            <a:r>
              <a:rPr lang="it-IT" dirty="0">
                <a:solidFill>
                  <a:schemeClr val="tx1"/>
                </a:solidFill>
                <a:latin typeface="Calibri" panose="020F0502020204030204" pitchFamily="34" charset="0"/>
                <a:cs typeface="Calibri" panose="020F0502020204030204" pitchFamily="34" charset="0"/>
              </a:rPr>
              <a:t>QUASI </a:t>
            </a:r>
            <a:r>
              <a:rPr lang="it-IT" sz="2800" b="1" dirty="0">
                <a:solidFill>
                  <a:schemeClr val="tx1"/>
                </a:solidFill>
                <a:latin typeface="Calibri" panose="020F0502020204030204" pitchFamily="34" charset="0"/>
                <a:cs typeface="Calibri" panose="020F0502020204030204" pitchFamily="34" charset="0"/>
              </a:rPr>
              <a:t>200</a:t>
            </a:r>
            <a:r>
              <a:rPr lang="it-IT" b="1" dirty="0">
                <a:solidFill>
                  <a:schemeClr val="tx1"/>
                </a:solidFill>
                <a:latin typeface="Calibri" panose="020F0502020204030204" pitchFamily="34" charset="0"/>
                <a:cs typeface="Calibri" panose="020F0502020204030204" pitchFamily="34" charset="0"/>
              </a:rPr>
              <a:t> </a:t>
            </a:r>
            <a:r>
              <a:rPr lang="it-IT" dirty="0">
                <a:solidFill>
                  <a:schemeClr val="tx1"/>
                </a:solidFill>
                <a:latin typeface="Calibri" panose="020F0502020204030204" pitchFamily="34" charset="0"/>
                <a:cs typeface="Calibri" panose="020F0502020204030204" pitchFamily="34" charset="0"/>
              </a:rPr>
              <a:t>ATTIVITA’ STORICHE CENSITE</a:t>
            </a:r>
          </a:p>
        </p:txBody>
      </p:sp>
      <p:sp>
        <p:nvSpPr>
          <p:cNvPr id="7" name="Titolo 1">
            <a:extLst>
              <a:ext uri="{FF2B5EF4-FFF2-40B4-BE49-F238E27FC236}"/>
            </a:extLst>
          </p:cNvPr>
          <p:cNvSpPr txBox="1">
            <a:spLocks/>
          </p:cNvSpPr>
          <p:nvPr/>
        </p:nvSpPr>
        <p:spPr>
          <a:xfrm>
            <a:off x="792163" y="2535238"/>
            <a:ext cx="3498850" cy="2308225"/>
          </a:xfrm>
          <a:prstGeom prst="rect">
            <a:avLst/>
          </a:prstGeom>
        </p:spPr>
        <p:txBody>
          <a:bodyPr lIns="228600" tIns="228600" rIns="228600" bIns="228600" anchor="ctr">
            <a:normAutofit fontScale="85000" lnSpcReduction="10000"/>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eaLnBrk="1" hangingPunct="1">
              <a:buFont typeface="Wingdings" pitchFamily="2" charset="2"/>
              <a:buNone/>
              <a:defRPr/>
            </a:pPr>
            <a:r>
              <a:rPr lang="it-IT" sz="3200" dirty="0"/>
              <a:t>UNIVERSITA’ DI FIRENZE</a:t>
            </a:r>
            <a:br>
              <a:rPr lang="it-IT" sz="3200" dirty="0"/>
            </a:br>
            <a:r>
              <a:rPr lang="it-IT" sz="2400" dirty="0"/>
              <a:t/>
            </a:r>
            <a:br>
              <a:rPr lang="it-IT" sz="2400" dirty="0"/>
            </a:br>
            <a:r>
              <a:rPr lang="it-IT" sz="2400" dirty="0"/>
              <a:t>DIPARTIMENTO DI ARCHITETTURA (DIDA), UNIVERSITA’ DEGLI STUDI DI FIRENZE </a:t>
            </a:r>
          </a:p>
          <a:p>
            <a:pPr eaLnBrk="1" hangingPunct="1">
              <a:buFont typeface="Wingdings" pitchFamily="2" charset="2"/>
              <a:buNone/>
              <a:defRPr/>
            </a:pPr>
            <a:r>
              <a:rPr lang="it-IT" sz="2400" dirty="0"/>
              <a:t/>
            </a:r>
            <a:br>
              <a:rPr lang="it-IT" sz="2400" dirty="0"/>
            </a:br>
            <a:r>
              <a:rPr lang="it-IT" sz="2400" dirty="0"/>
              <a:t>Prof.  Stefano Bertocci</a:t>
            </a:r>
          </a:p>
        </p:txBody>
      </p:sp>
      <p:pic>
        <p:nvPicPr>
          <p:cNvPr id="16389"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230188" y="1576388"/>
            <a:ext cx="3519487" cy="773112"/>
          </a:xfrm>
        </p:spPr>
        <p:txBody>
          <a:bodyPr wrap="square" numCol="1" anchorCtr="0" compatLnSpc="1">
            <a:prstTxWarp prst="textNoShape">
              <a:avLst/>
            </a:prstTxWarp>
          </a:bodyPr>
          <a:lstStyle/>
          <a:p>
            <a:pPr eaLnBrk="1" hangingPunct="1">
              <a:defRPr/>
            </a:pPr>
            <a:r>
              <a:rPr lang="it-IT" sz="2400" dirty="0"/>
              <a:t>LA SCHEDA </a:t>
            </a:r>
          </a:p>
        </p:txBody>
      </p:sp>
      <p:pic>
        <p:nvPicPr>
          <p:cNvPr id="23556" name="Picture 4"/>
          <p:cNvPicPr>
            <a:picLocks noChangeAspect="1" noChangeArrowheads="1"/>
          </p:cNvPicPr>
          <p:nvPr/>
        </p:nvPicPr>
        <p:blipFill rotWithShape="1">
          <a:blip r:embed="rId2"/>
          <a:srcRect b="4095"/>
          <a:stretch/>
        </p:blipFill>
        <p:spPr bwMode="auto">
          <a:xfrm>
            <a:off x="3292475" y="0"/>
            <a:ext cx="4513263" cy="6061075"/>
          </a:xfrm>
          <a:prstGeom prst="rect">
            <a:avLst/>
          </a:prstGeom>
          <a:solidFill>
            <a:schemeClr val="accent1"/>
          </a:solidFill>
          <a:ln w="9525">
            <a:noFill/>
            <a:miter lim="800000"/>
            <a:headEnd/>
            <a:tailEnd/>
          </a:ln>
          <a:effectLst>
            <a:outerShdw blurRad="50800" dist="38100" dir="8100000" algn="tr" rotWithShape="0">
              <a:prstClr val="black">
                <a:alpha val="40000"/>
              </a:prstClr>
            </a:outerShdw>
          </a:effectLst>
        </p:spPr>
      </p:pic>
      <p:pic>
        <p:nvPicPr>
          <p:cNvPr id="23557" name="Picture 5"/>
          <p:cNvPicPr>
            <a:picLocks noChangeAspect="1" noChangeArrowheads="1"/>
          </p:cNvPicPr>
          <p:nvPr/>
        </p:nvPicPr>
        <p:blipFill>
          <a:blip r:embed="rId3"/>
          <a:srcRect/>
          <a:stretch>
            <a:fillRect/>
          </a:stretch>
        </p:blipFill>
        <p:spPr bwMode="auto">
          <a:xfrm>
            <a:off x="7805738" y="855663"/>
            <a:ext cx="4386262" cy="5862637"/>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CasellaDiTesto 2">
            <a:extLst>
              <a:ext uri="{FF2B5EF4-FFF2-40B4-BE49-F238E27FC236}"/>
            </a:extLst>
          </p:cNvPr>
          <p:cNvSpPr txBox="1"/>
          <p:nvPr/>
        </p:nvSpPr>
        <p:spPr>
          <a:xfrm>
            <a:off x="868363" y="2349500"/>
            <a:ext cx="2547937" cy="2554288"/>
          </a:xfrm>
          <a:prstGeom prst="rect">
            <a:avLst/>
          </a:prstGeom>
          <a:noFill/>
        </p:spPr>
        <p:txBody>
          <a:bodyPr>
            <a:spAutoFit/>
          </a:bodyPr>
          <a:lstStyle/>
          <a:p>
            <a:pPr marL="285750" indent="-285750">
              <a:buFont typeface="Arial" panose="020B0604020202020204" pitchFamily="34" charset="0"/>
              <a:buChar char="•"/>
              <a:defRPr/>
            </a:pPr>
            <a:r>
              <a:rPr lang="it-IT" sz="2000" dirty="0">
                <a:solidFill>
                  <a:schemeClr val="bg1"/>
                </a:solidFill>
                <a:latin typeface="+mj-lt"/>
                <a:cs typeface="Calibri" panose="020F0502020204030204" pitchFamily="34" charset="0"/>
              </a:rPr>
              <a:t>Dati censuari</a:t>
            </a:r>
            <a:br>
              <a:rPr lang="it-IT" sz="2000" dirty="0">
                <a:solidFill>
                  <a:schemeClr val="bg1"/>
                </a:solidFill>
                <a:latin typeface="+mj-lt"/>
                <a:cs typeface="Calibri" panose="020F0502020204030204" pitchFamily="34" charset="0"/>
              </a:rPr>
            </a:br>
            <a:endParaRPr lang="it-IT" sz="2000" dirty="0">
              <a:solidFill>
                <a:schemeClr val="bg1"/>
              </a:solidFill>
              <a:latin typeface="+mj-lt"/>
              <a:cs typeface="Calibri" panose="020F0502020204030204" pitchFamily="34" charset="0"/>
            </a:endParaRPr>
          </a:p>
          <a:p>
            <a:pPr marL="285750" indent="-285750">
              <a:buFont typeface="Arial" panose="020B0604020202020204" pitchFamily="34" charset="0"/>
              <a:buChar char="•"/>
              <a:defRPr/>
            </a:pPr>
            <a:r>
              <a:rPr lang="it-IT" sz="2000" dirty="0">
                <a:solidFill>
                  <a:schemeClr val="bg1"/>
                </a:solidFill>
                <a:latin typeface="+mj-lt"/>
                <a:cs typeface="Calibri" panose="020F0502020204030204" pitchFamily="34" charset="0"/>
              </a:rPr>
              <a:t>Dati architettonici</a:t>
            </a:r>
            <a:br>
              <a:rPr lang="it-IT" sz="2000" dirty="0">
                <a:solidFill>
                  <a:schemeClr val="bg1"/>
                </a:solidFill>
                <a:latin typeface="+mj-lt"/>
                <a:cs typeface="Calibri" panose="020F0502020204030204" pitchFamily="34" charset="0"/>
              </a:rPr>
            </a:br>
            <a:endParaRPr lang="it-IT" sz="2000" dirty="0">
              <a:solidFill>
                <a:schemeClr val="bg1"/>
              </a:solidFill>
              <a:latin typeface="+mj-lt"/>
              <a:cs typeface="Calibri" panose="020F0502020204030204" pitchFamily="34" charset="0"/>
            </a:endParaRPr>
          </a:p>
          <a:p>
            <a:pPr marL="285750" indent="-285750">
              <a:buFont typeface="Arial" panose="020B0604020202020204" pitchFamily="34" charset="0"/>
              <a:buChar char="•"/>
              <a:defRPr/>
            </a:pPr>
            <a:r>
              <a:rPr lang="it-IT" sz="2000" dirty="0">
                <a:solidFill>
                  <a:schemeClr val="bg1"/>
                </a:solidFill>
                <a:latin typeface="+mj-lt"/>
                <a:cs typeface="Calibri" panose="020F0502020204030204" pitchFamily="34" charset="0"/>
              </a:rPr>
              <a:t>Dati storici</a:t>
            </a:r>
            <a:br>
              <a:rPr lang="it-IT" sz="2000" dirty="0">
                <a:solidFill>
                  <a:schemeClr val="bg1"/>
                </a:solidFill>
                <a:latin typeface="+mj-lt"/>
                <a:cs typeface="Calibri" panose="020F0502020204030204" pitchFamily="34" charset="0"/>
              </a:rPr>
            </a:br>
            <a:endParaRPr lang="it-IT" sz="2000" dirty="0">
              <a:solidFill>
                <a:schemeClr val="bg1"/>
              </a:solidFill>
              <a:latin typeface="+mj-lt"/>
              <a:cs typeface="Calibri" panose="020F0502020204030204" pitchFamily="34" charset="0"/>
            </a:endParaRPr>
          </a:p>
          <a:p>
            <a:pPr marL="285750" indent="-285750">
              <a:buFont typeface="Arial" panose="020B0604020202020204" pitchFamily="34" charset="0"/>
              <a:buChar char="•"/>
              <a:defRPr/>
            </a:pPr>
            <a:r>
              <a:rPr lang="it-IT" sz="2000" dirty="0">
                <a:solidFill>
                  <a:schemeClr val="bg1"/>
                </a:solidFill>
                <a:latin typeface="+mj-lt"/>
                <a:cs typeface="Calibri" panose="020F0502020204030204" pitchFamily="34" charset="0"/>
              </a:rPr>
              <a:t>Rapporto con il contesto</a:t>
            </a:r>
          </a:p>
        </p:txBody>
      </p:sp>
      <p:pic>
        <p:nvPicPr>
          <p:cNvPr id="17413" name="Immagine 3"/>
          <p:cNvPicPr>
            <a:picLocks noChangeAspect="1"/>
          </p:cNvPicPr>
          <p:nvPr/>
        </p:nvPicPr>
        <p:blipFill>
          <a:blip r:embed="rId4"/>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rotWithShape="1">
          <a:blip r:embed="rId2"/>
          <a:srcRect b="4581"/>
          <a:stretch/>
        </p:blipFill>
        <p:spPr bwMode="auto">
          <a:xfrm>
            <a:off x="784225" y="236538"/>
            <a:ext cx="4846638" cy="655955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6869" name="Picture 5"/>
          <p:cNvPicPr>
            <a:picLocks noChangeAspect="1" noChangeArrowheads="1"/>
          </p:cNvPicPr>
          <p:nvPr/>
        </p:nvPicPr>
        <p:blipFill rotWithShape="1">
          <a:blip r:embed="rId3"/>
          <a:srcRect b="4581"/>
          <a:stretch/>
        </p:blipFill>
        <p:spPr bwMode="auto">
          <a:xfrm>
            <a:off x="6345238" y="236538"/>
            <a:ext cx="4943475" cy="6621462"/>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p:cNvPr>
          <p:cNvSpPr>
            <a:spLocks noGrp="1"/>
          </p:cNvSpPr>
          <p:nvPr>
            <p:ph type="title"/>
          </p:nvPr>
        </p:nvSpPr>
        <p:spPr>
          <a:xfrm>
            <a:off x="847725" y="2198688"/>
            <a:ext cx="3540125" cy="2662237"/>
          </a:xfrm>
        </p:spPr>
        <p:txBody>
          <a:bodyPr wrap="square" numCol="1" anchorCtr="0" compatLnSpc="1">
            <a:prstTxWarp prst="textNoShape">
              <a:avLst/>
            </a:prstTxWarp>
          </a:bodyPr>
          <a:lstStyle/>
          <a:p>
            <a:pPr algn="l" eaLnBrk="1" hangingPunct="1">
              <a:defRPr/>
            </a:pPr>
            <a:r>
              <a:rPr lang="it-IT" sz="3200" dirty="0"/>
              <a:t>- Eccellenze storiche</a:t>
            </a:r>
            <a:br>
              <a:rPr lang="it-IT" sz="3200" dirty="0"/>
            </a:br>
            <a:r>
              <a:rPr lang="it-IT" sz="3200" dirty="0"/>
              <a:t/>
            </a:r>
            <a:br>
              <a:rPr lang="it-IT" sz="3200" dirty="0"/>
            </a:br>
            <a:r>
              <a:rPr lang="it-IT" sz="3200" dirty="0"/>
              <a:t>- Attività tradizionali</a:t>
            </a:r>
            <a:br>
              <a:rPr lang="it-IT" sz="3200" dirty="0"/>
            </a:br>
            <a:r>
              <a:rPr lang="it-IT" sz="3200" dirty="0"/>
              <a:t/>
            </a:r>
            <a:br>
              <a:rPr lang="it-IT" sz="3200" dirty="0"/>
            </a:br>
            <a:r>
              <a:rPr lang="it-IT" sz="3200" dirty="0"/>
              <a:t>- Ambulanti storici</a:t>
            </a:r>
          </a:p>
        </p:txBody>
      </p:sp>
      <p:sp>
        <p:nvSpPr>
          <p:cNvPr id="4" name="Titolo 1">
            <a:extLst>
              <a:ext uri="{FF2B5EF4-FFF2-40B4-BE49-F238E27FC236}"/>
            </a:extLst>
          </p:cNvPr>
          <p:cNvSpPr txBox="1">
            <a:spLocks/>
          </p:cNvSpPr>
          <p:nvPr/>
        </p:nvSpPr>
        <p:spPr>
          <a:xfrm>
            <a:off x="582613" y="1566863"/>
            <a:ext cx="3989387" cy="795337"/>
          </a:xfrm>
          <a:prstGeom prst="rect">
            <a:avLst/>
          </a:prstGeom>
        </p:spPr>
        <p:txBody>
          <a:bodyPr lIns="228600" tIns="228600" rIns="228600" bIns="228600" anchor="ctr">
            <a:normAutofit fontScale="62500" lnSpcReduction="20000"/>
          </a:bodyPr>
          <a:lstStyle>
            <a:lvl1pPr algn="ctr" rtl="0" eaLnBrk="0" fontAlgn="base" hangingPunct="0">
              <a:lnSpc>
                <a:spcPct val="85000"/>
              </a:lnSpc>
              <a:spcBef>
                <a:spcPct val="0"/>
              </a:spcBef>
              <a:spcAft>
                <a:spcPct val="0"/>
              </a:spcAft>
              <a:defRPr sz="4000" kern="1200" spc="-150">
                <a:solidFill>
                  <a:srgbClr val="FFFEFF"/>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defTabSz="914400" eaLnBrk="1" hangingPunct="1">
              <a:defRPr/>
            </a:pPr>
            <a:r>
              <a:rPr lang="it-IT" sz="3200" dirty="0"/>
              <a:t>LE  3 CATEGORIE </a:t>
            </a:r>
            <a:r>
              <a:rPr lang="it-IT" sz="3200" dirty="0" err="1"/>
              <a:t>DI</a:t>
            </a:r>
            <a:r>
              <a:rPr lang="it-IT" sz="3200" dirty="0"/>
              <a:t> ATTIVITA’ STORICHE:</a:t>
            </a:r>
          </a:p>
        </p:txBody>
      </p:sp>
      <p:sp>
        <p:nvSpPr>
          <p:cNvPr id="10" name="Goccia 9">
            <a:extLst>
              <a:ext uri="{FF2B5EF4-FFF2-40B4-BE49-F238E27FC236}"/>
            </a:extLst>
          </p:cNvPr>
          <p:cNvSpPr/>
          <p:nvPr/>
        </p:nvSpPr>
        <p:spPr>
          <a:xfrm>
            <a:off x="4572000" y="349250"/>
            <a:ext cx="7032625" cy="2012950"/>
          </a:xfrm>
          <a:prstGeom prst="teardrop">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it-IT" dirty="0">
              <a:solidFill>
                <a:schemeClr val="tx1"/>
              </a:solidFill>
              <a:latin typeface="Calibri" panose="020F0502020204030204" pitchFamily="34" charset="0"/>
              <a:cs typeface="Calibri" panose="020F0502020204030204" pitchFamily="34" charset="0"/>
            </a:endParaRPr>
          </a:p>
        </p:txBody>
      </p:sp>
      <p:sp>
        <p:nvSpPr>
          <p:cNvPr id="17410" name="Segnaposto contenuto 2"/>
          <p:cNvSpPr>
            <a:spLocks noGrp="1"/>
          </p:cNvSpPr>
          <p:nvPr>
            <p:ph idx="1"/>
          </p:nvPr>
        </p:nvSpPr>
        <p:spPr bwMode="auto">
          <a:xfrm>
            <a:off x="5354638" y="438150"/>
            <a:ext cx="5976937" cy="1836738"/>
          </a:xfrm>
        </p:spPr>
        <p:txBody>
          <a:bodyPr wrap="square" numCol="1" anchorCtr="0" compatLnSpc="1">
            <a:prstTxWarp prst="textNoShape">
              <a:avLst/>
            </a:prstTxWarp>
            <a:normAutofit fontScale="92500" lnSpcReduction="20000"/>
          </a:bodyPr>
          <a:lstStyle/>
          <a:p>
            <a:pPr eaLnBrk="1" hangingPunct="1">
              <a:defRPr/>
            </a:pPr>
            <a:endParaRPr lang="it-IT" dirty="0"/>
          </a:p>
          <a:p>
            <a:pPr eaLnBrk="1" hangingPunct="1">
              <a:defRPr/>
            </a:pPr>
            <a:r>
              <a:rPr lang="it-IT" b="1" dirty="0"/>
              <a:t>Categoria A, “Eccellenze storiche” </a:t>
            </a:r>
            <a:r>
              <a:rPr lang="it-IT" dirty="0"/>
              <a:t>- Attività storiche, operanti in sede fissa, aventi particolari elementi di pregio per i quali sono individuati specifici vincoli di conservazione in base alle loro caratteristiche peculiari, individuate secondo criteri stabiliti; </a:t>
            </a:r>
          </a:p>
          <a:p>
            <a:pPr eaLnBrk="1" hangingPunct="1">
              <a:defRPr/>
            </a:pPr>
            <a:endParaRPr lang="it-IT" dirty="0"/>
          </a:p>
        </p:txBody>
      </p:sp>
      <p:sp>
        <p:nvSpPr>
          <p:cNvPr id="15" name="Goccia 14">
            <a:extLst>
              <a:ext uri="{FF2B5EF4-FFF2-40B4-BE49-F238E27FC236}"/>
            </a:extLst>
          </p:cNvPr>
          <p:cNvSpPr/>
          <p:nvPr/>
        </p:nvSpPr>
        <p:spPr>
          <a:xfrm>
            <a:off x="4572000" y="2362200"/>
            <a:ext cx="7032625" cy="2012950"/>
          </a:xfrm>
          <a:prstGeom prst="teardrop">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it-IT" dirty="0">
              <a:solidFill>
                <a:schemeClr val="tx1"/>
              </a:solidFill>
              <a:latin typeface="Calibri" panose="020F0502020204030204" pitchFamily="34" charset="0"/>
              <a:cs typeface="Calibri" panose="020F0502020204030204" pitchFamily="34" charset="0"/>
            </a:endParaRPr>
          </a:p>
        </p:txBody>
      </p:sp>
      <p:sp>
        <p:nvSpPr>
          <p:cNvPr id="19462" name="Segnaposto contenuto 2"/>
          <p:cNvSpPr txBox="1">
            <a:spLocks/>
          </p:cNvSpPr>
          <p:nvPr/>
        </p:nvSpPr>
        <p:spPr bwMode="auto">
          <a:xfrm>
            <a:off x="5354638" y="2617788"/>
            <a:ext cx="5976937" cy="1463675"/>
          </a:xfrm>
          <a:prstGeom prst="rect">
            <a:avLst/>
          </a:prstGeom>
          <a:noFill/>
          <a:ln w="9525">
            <a:noFill/>
            <a:miter lim="800000"/>
            <a:headEnd/>
            <a:tailEnd/>
          </a:ln>
        </p:spPr>
        <p:txBody>
          <a:bodyPr anchor="ctr"/>
          <a:lstStyle/>
          <a:p>
            <a:pPr marL="228600" indent="-228600" defTabSz="914400">
              <a:lnSpc>
                <a:spcPct val="120000"/>
              </a:lnSpc>
              <a:spcBef>
                <a:spcPts val="1000"/>
              </a:spcBef>
              <a:buClr>
                <a:schemeClr val="accent1"/>
              </a:buClr>
              <a:buSzPct val="110000"/>
              <a:buFont typeface="Wingdings" pitchFamily="2" charset="2"/>
              <a:buChar char="§"/>
            </a:pPr>
            <a:r>
              <a:rPr lang="it-IT" b="1">
                <a:latin typeface="Rockwell" pitchFamily="18" charset="0"/>
              </a:rPr>
              <a:t>Categoria B, “Attività tradizionali” </a:t>
            </a:r>
            <a:r>
              <a:rPr lang="it-IT">
                <a:latin typeface="Rockwell" pitchFamily="18" charset="0"/>
              </a:rPr>
              <a:t>- Attività storiche che costituiscono espressione dell’immagine tradizionale della città, anche se non assoggettate ad alcun vincolo di conservazione; </a:t>
            </a:r>
          </a:p>
        </p:txBody>
      </p:sp>
      <p:sp>
        <p:nvSpPr>
          <p:cNvPr id="16" name="Goccia 15">
            <a:extLst>
              <a:ext uri="{FF2B5EF4-FFF2-40B4-BE49-F238E27FC236}"/>
            </a:extLst>
          </p:cNvPr>
          <p:cNvSpPr/>
          <p:nvPr/>
        </p:nvSpPr>
        <p:spPr>
          <a:xfrm>
            <a:off x="4572000" y="4375150"/>
            <a:ext cx="7032625" cy="2014538"/>
          </a:xfrm>
          <a:prstGeom prst="teardrop">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it-IT" dirty="0">
              <a:solidFill>
                <a:schemeClr val="tx1"/>
              </a:solidFill>
              <a:latin typeface="Calibri" panose="020F0502020204030204" pitchFamily="34" charset="0"/>
              <a:cs typeface="Calibri" panose="020F0502020204030204" pitchFamily="34" charset="0"/>
            </a:endParaRPr>
          </a:p>
        </p:txBody>
      </p:sp>
      <p:sp>
        <p:nvSpPr>
          <p:cNvPr id="19464" name="Segnaposto contenuto 2"/>
          <p:cNvSpPr txBox="1">
            <a:spLocks/>
          </p:cNvSpPr>
          <p:nvPr/>
        </p:nvSpPr>
        <p:spPr bwMode="auto">
          <a:xfrm>
            <a:off x="5354638" y="4975225"/>
            <a:ext cx="5976937" cy="1116013"/>
          </a:xfrm>
          <a:prstGeom prst="rect">
            <a:avLst/>
          </a:prstGeom>
          <a:noFill/>
          <a:ln w="9525">
            <a:noFill/>
            <a:miter lim="800000"/>
            <a:headEnd/>
            <a:tailEnd/>
          </a:ln>
        </p:spPr>
        <p:txBody>
          <a:bodyPr anchor="ctr"/>
          <a:lstStyle/>
          <a:p>
            <a:pPr marL="228600" indent="-228600" defTabSz="914400">
              <a:lnSpc>
                <a:spcPct val="120000"/>
              </a:lnSpc>
              <a:spcBef>
                <a:spcPts val="1000"/>
              </a:spcBef>
              <a:buClr>
                <a:schemeClr val="accent1"/>
              </a:buClr>
              <a:buSzPct val="110000"/>
              <a:buFont typeface="Wingdings" pitchFamily="2" charset="2"/>
              <a:buChar char="§"/>
            </a:pPr>
            <a:r>
              <a:rPr lang="it-IT" b="1">
                <a:latin typeface="Rockwell" pitchFamily="18" charset="0"/>
              </a:rPr>
              <a:t>Categoria C, “Ambulanti storici” </a:t>
            </a:r>
            <a:r>
              <a:rPr lang="it-IT">
                <a:latin typeface="Rockwell" pitchFamily="18" charset="0"/>
              </a:rPr>
              <a:t>- Attività storiche operanti su suolo pubblico;</a:t>
            </a:r>
          </a:p>
          <a:p>
            <a:pPr marL="228600" indent="-228600" defTabSz="914400">
              <a:lnSpc>
                <a:spcPct val="120000"/>
              </a:lnSpc>
              <a:spcBef>
                <a:spcPts val="1000"/>
              </a:spcBef>
              <a:buClr>
                <a:schemeClr val="accent1"/>
              </a:buClr>
              <a:buSzPct val="110000"/>
              <a:buFont typeface="Wingdings" pitchFamily="2" charset="2"/>
              <a:buChar char="§"/>
            </a:pPr>
            <a:endParaRPr lang="it-IT">
              <a:latin typeface="Rockwell" pitchFamily="18" charset="0"/>
            </a:endParaRPr>
          </a:p>
        </p:txBody>
      </p:sp>
      <p:pic>
        <p:nvPicPr>
          <p:cNvPr id="19465"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947738" y="1684338"/>
            <a:ext cx="3498850" cy="546100"/>
          </a:xfrm>
        </p:spPr>
        <p:txBody>
          <a:bodyPr wrap="square" numCol="1" anchorCtr="0" compatLnSpc="1">
            <a:prstTxWarp prst="textNoShape">
              <a:avLst/>
            </a:prstTxWarp>
            <a:noAutofit/>
          </a:bodyPr>
          <a:lstStyle/>
          <a:p>
            <a:pPr>
              <a:defRPr/>
            </a:pPr>
            <a:r>
              <a:rPr lang="it-IT" sz="3200" dirty="0">
                <a:solidFill>
                  <a:srgbClr val="FFFEFF"/>
                </a:solidFill>
              </a:rPr>
              <a:t>I REQUISITI</a:t>
            </a:r>
          </a:p>
        </p:txBody>
      </p:sp>
      <p:sp>
        <p:nvSpPr>
          <p:cNvPr id="35843" name="Rectangle 3"/>
          <p:cNvSpPr>
            <a:spLocks noGrp="1"/>
          </p:cNvSpPr>
          <p:nvPr>
            <p:ph type="body" idx="4294967295"/>
          </p:nvPr>
        </p:nvSpPr>
        <p:spPr bwMode="auto">
          <a:xfrm>
            <a:off x="4770438" y="593725"/>
            <a:ext cx="7100887" cy="6030913"/>
          </a:xfrm>
          <a:solidFill>
            <a:schemeClr val="bg1"/>
          </a:solidFill>
          <a:ln>
            <a:solidFill>
              <a:schemeClr val="accent1">
                <a:shade val="50000"/>
                <a:shade val="90000"/>
              </a:schemeClr>
            </a:solidFill>
          </a:ln>
          <a:effectLst>
            <a:outerShdw blurRad="50800" dist="38100" dir="8100000" algn="tr" rotWithShape="0">
              <a:prstClr val="black">
                <a:alpha val="40000"/>
              </a:prstClr>
            </a:outerShdw>
          </a:effectLst>
        </p:spPr>
        <p:txBody>
          <a:bodyPr wrap="square" numCol="1" anchor="t" anchorCtr="0" compatLnSpc="1">
            <a:prstTxWarp prst="textNoShape">
              <a:avLst/>
            </a:prstTxWarp>
            <a:noAutofit/>
          </a:bodyPr>
          <a:lstStyle/>
          <a:p>
            <a:pPr marL="0" indent="0">
              <a:lnSpc>
                <a:spcPct val="100000"/>
              </a:lnSpc>
              <a:buFont typeface="Wingdings" pitchFamily="2" charset="2"/>
              <a:buNone/>
              <a:defRPr/>
            </a:pPr>
            <a:r>
              <a:rPr lang="it-IT" dirty="0"/>
              <a:t>Devono essere in possesso dei seguenti requisiti: </a:t>
            </a:r>
          </a:p>
          <a:p>
            <a:pPr>
              <a:lnSpc>
                <a:spcPct val="100000"/>
              </a:lnSpc>
              <a:defRPr/>
            </a:pPr>
            <a:r>
              <a:rPr lang="it-IT" u="sng" dirty="0"/>
              <a:t>Per le attività economiche operanti in sede fissa: </a:t>
            </a:r>
          </a:p>
          <a:p>
            <a:pPr>
              <a:lnSpc>
                <a:spcPct val="100000"/>
              </a:lnSpc>
              <a:defRPr/>
            </a:pPr>
            <a:r>
              <a:rPr lang="it-IT" dirty="0"/>
              <a:t>esercitare la medesima attività (in termini di tipologia di servizi e/o di genere merceologico) da almeno 50 anni in immobili siti nel Comune di Firenze, mantenendo inalterata (o comunque riconoscibile) l’originaria denominazione e/o insegna, a prescindere dall’eventuale passaggio di proprietà o affitto d’impresa intervenuto; </a:t>
            </a:r>
          </a:p>
          <a:p>
            <a:pPr>
              <a:lnSpc>
                <a:spcPct val="100000"/>
              </a:lnSpc>
              <a:defRPr/>
            </a:pPr>
            <a:r>
              <a:rPr lang="it-IT" dirty="0"/>
              <a:t>esercitare, fin dalla costituzione dell’impresa, la propria attività nella stessa sede, o in una sede analoga per posizione e/o significato storico, sociale o ambientale; </a:t>
            </a:r>
            <a:endParaRPr lang="it-IT" u="sng" dirty="0"/>
          </a:p>
          <a:p>
            <a:pPr>
              <a:lnSpc>
                <a:spcPct val="100000"/>
              </a:lnSpc>
              <a:defRPr/>
            </a:pPr>
            <a:r>
              <a:rPr lang="it-IT" dirty="0"/>
              <a:t>svolgere attività di rilevante interesse per il mantenimento e il consolidamento delle tradizioni economiche, culturali, sociali e dell’immagine della città ai sensi delle Convenzioni Unesco.</a:t>
            </a:r>
          </a:p>
          <a:p>
            <a:pPr>
              <a:lnSpc>
                <a:spcPct val="100000"/>
              </a:lnSpc>
              <a:defRPr/>
            </a:pPr>
            <a:r>
              <a:rPr lang="it-IT" dirty="0"/>
              <a:t>Ai fini dell’inserimento nella categoria delle “Eccellenze storiche”: le attività devono presentare una o più delle 10 caratteristiche individuate dallo studio scientifico dell’Università di Firenze.</a:t>
            </a:r>
          </a:p>
        </p:txBody>
      </p:sp>
      <p:sp>
        <p:nvSpPr>
          <p:cNvPr id="5" name="Rectangle 2">
            <a:extLst>
              <a:ext uri="{FF2B5EF4-FFF2-40B4-BE49-F238E27FC236}"/>
            </a:extLst>
          </p:cNvPr>
          <p:cNvSpPr txBox="1">
            <a:spLocks/>
          </p:cNvSpPr>
          <p:nvPr/>
        </p:nvSpPr>
        <p:spPr bwMode="auto">
          <a:xfrm>
            <a:off x="625475" y="2230438"/>
            <a:ext cx="3951288" cy="2759075"/>
          </a:xfrm>
          <a:prstGeom prst="rect">
            <a:avLst/>
          </a:prstGeom>
          <a:noFill/>
        </p:spPr>
        <p:txBody>
          <a:bodyPr lIns="228600" tIns="228600" rIns="228600" bIns="228600" anchor="ctr"/>
          <a:lstStyle>
            <a:lvl1pPr algn="ctr" rtl="0" eaLnBrk="0" fontAlgn="base" hangingPunct="0">
              <a:lnSpc>
                <a:spcPct val="85000"/>
              </a:lnSpc>
              <a:spcBef>
                <a:spcPct val="0"/>
              </a:spcBef>
              <a:spcAft>
                <a:spcPct val="0"/>
              </a:spcAft>
              <a:defRPr sz="4000" kern="1200" spc="-150">
                <a:solidFill>
                  <a:schemeClr val="tx1"/>
                </a:solidFill>
                <a:latin typeface="+mj-lt"/>
                <a:ea typeface="+mj-ea"/>
                <a:cs typeface="+mj-cs"/>
              </a:defRPr>
            </a:lvl1pPr>
            <a:lvl2pPr algn="ctr" rtl="0" eaLnBrk="0" fontAlgn="base" hangingPunct="0">
              <a:lnSpc>
                <a:spcPct val="85000"/>
              </a:lnSpc>
              <a:spcBef>
                <a:spcPct val="0"/>
              </a:spcBef>
              <a:spcAft>
                <a:spcPct val="0"/>
              </a:spcAft>
              <a:defRPr sz="4000">
                <a:solidFill>
                  <a:schemeClr val="tx1"/>
                </a:solidFill>
                <a:latin typeface="Calibri Light" pitchFamily="34" charset="0"/>
              </a:defRPr>
            </a:lvl2pPr>
            <a:lvl3pPr algn="ctr" rtl="0" eaLnBrk="0" fontAlgn="base" hangingPunct="0">
              <a:lnSpc>
                <a:spcPct val="85000"/>
              </a:lnSpc>
              <a:spcBef>
                <a:spcPct val="0"/>
              </a:spcBef>
              <a:spcAft>
                <a:spcPct val="0"/>
              </a:spcAft>
              <a:defRPr sz="4000">
                <a:solidFill>
                  <a:schemeClr val="tx1"/>
                </a:solidFill>
                <a:latin typeface="Calibri Light" pitchFamily="34" charset="0"/>
              </a:defRPr>
            </a:lvl3pPr>
            <a:lvl4pPr algn="ctr" rtl="0" eaLnBrk="0" fontAlgn="base" hangingPunct="0">
              <a:lnSpc>
                <a:spcPct val="85000"/>
              </a:lnSpc>
              <a:spcBef>
                <a:spcPct val="0"/>
              </a:spcBef>
              <a:spcAft>
                <a:spcPct val="0"/>
              </a:spcAft>
              <a:defRPr sz="4000">
                <a:solidFill>
                  <a:schemeClr val="tx1"/>
                </a:solidFill>
                <a:latin typeface="Calibri Light" pitchFamily="34" charset="0"/>
              </a:defRPr>
            </a:lvl4pPr>
            <a:lvl5pPr algn="ctr" rtl="0" eaLnBrk="0" fontAlgn="base" hangingPunct="0">
              <a:lnSpc>
                <a:spcPct val="85000"/>
              </a:lnSpc>
              <a:spcBef>
                <a:spcPct val="0"/>
              </a:spcBef>
              <a:spcAft>
                <a:spcPct val="0"/>
              </a:spcAft>
              <a:defRPr sz="4000">
                <a:solidFill>
                  <a:schemeClr val="tx1"/>
                </a:solidFill>
                <a:latin typeface="Calibri Light" pitchFamily="34" charset="0"/>
              </a:defRPr>
            </a:lvl5pPr>
            <a:lvl6pPr marL="457200" algn="ctr" rtl="0" fontAlgn="base">
              <a:lnSpc>
                <a:spcPct val="85000"/>
              </a:lnSpc>
              <a:spcBef>
                <a:spcPct val="0"/>
              </a:spcBef>
              <a:spcAft>
                <a:spcPct val="0"/>
              </a:spcAft>
              <a:defRPr sz="4000">
                <a:solidFill>
                  <a:schemeClr val="tx1"/>
                </a:solidFill>
                <a:latin typeface="Calibri Light" pitchFamily="34" charset="0"/>
              </a:defRPr>
            </a:lvl6pPr>
            <a:lvl7pPr marL="914400" algn="ctr" rtl="0" fontAlgn="base">
              <a:lnSpc>
                <a:spcPct val="85000"/>
              </a:lnSpc>
              <a:spcBef>
                <a:spcPct val="0"/>
              </a:spcBef>
              <a:spcAft>
                <a:spcPct val="0"/>
              </a:spcAft>
              <a:defRPr sz="4000">
                <a:solidFill>
                  <a:schemeClr val="tx1"/>
                </a:solidFill>
                <a:latin typeface="Calibri Light" pitchFamily="34" charset="0"/>
              </a:defRPr>
            </a:lvl7pPr>
            <a:lvl8pPr marL="1371600" algn="ctr" rtl="0" fontAlgn="base">
              <a:lnSpc>
                <a:spcPct val="85000"/>
              </a:lnSpc>
              <a:spcBef>
                <a:spcPct val="0"/>
              </a:spcBef>
              <a:spcAft>
                <a:spcPct val="0"/>
              </a:spcAft>
              <a:defRPr sz="4000">
                <a:solidFill>
                  <a:schemeClr val="tx1"/>
                </a:solidFill>
                <a:latin typeface="Calibri Light" pitchFamily="34" charset="0"/>
              </a:defRPr>
            </a:lvl8pPr>
            <a:lvl9pPr marL="1828800" algn="ctr" rtl="0" fontAlgn="base">
              <a:lnSpc>
                <a:spcPct val="85000"/>
              </a:lnSpc>
              <a:spcBef>
                <a:spcPct val="0"/>
              </a:spcBef>
              <a:spcAft>
                <a:spcPct val="0"/>
              </a:spcAft>
              <a:defRPr sz="4000">
                <a:solidFill>
                  <a:schemeClr val="tx1"/>
                </a:solidFill>
                <a:latin typeface="Calibri Light" pitchFamily="34" charset="0"/>
              </a:defRPr>
            </a:lvl9pPr>
          </a:lstStyle>
          <a:p>
            <a:pPr>
              <a:lnSpc>
                <a:spcPct val="100000"/>
              </a:lnSpc>
              <a:defRPr/>
            </a:pPr>
            <a:r>
              <a:rPr lang="it-IT" sz="1800" dirty="0">
                <a:solidFill>
                  <a:schemeClr val="bg1"/>
                </a:solidFill>
              </a:rPr>
              <a:t>Per “</a:t>
            </a:r>
            <a:r>
              <a:rPr lang="it-IT" sz="1800" b="1" dirty="0">
                <a:solidFill>
                  <a:schemeClr val="bg1"/>
                </a:solidFill>
              </a:rPr>
              <a:t>attività economica storica o tradizionale</a:t>
            </a:r>
            <a:r>
              <a:rPr lang="it-IT" sz="1800" dirty="0">
                <a:solidFill>
                  <a:schemeClr val="bg1"/>
                </a:solidFill>
              </a:rPr>
              <a:t>” si intende un’impresa appartenente al settore dell’artigianato, commercio, somministrazione, ricettività e </a:t>
            </a:r>
            <a:r>
              <a:rPr lang="it-IT" sz="1800" dirty="0" err="1">
                <a:solidFill>
                  <a:schemeClr val="bg1"/>
                </a:solidFill>
              </a:rPr>
              <a:t>serviizi</a:t>
            </a:r>
            <a:r>
              <a:rPr lang="it-IT" sz="1800" dirty="0">
                <a:solidFill>
                  <a:schemeClr val="bg1"/>
                </a:solidFill>
              </a:rPr>
              <a:t>, di tale valore artistico, storico, ambientale  e documentario </a:t>
            </a:r>
            <a:r>
              <a:rPr lang="it-IT" sz="1800" b="1" dirty="0">
                <a:solidFill>
                  <a:schemeClr val="bg1"/>
                </a:solidFill>
              </a:rPr>
              <a:t>da rappresentare elemento costituente l’espressione dell'identità culturale collettiva dell’intera città di Firenze</a:t>
            </a:r>
            <a:r>
              <a:rPr lang="it-IT" sz="1800" dirty="0">
                <a:solidFill>
                  <a:schemeClr val="bg1"/>
                </a:solidFill>
              </a:rPr>
              <a:t>;</a:t>
            </a:r>
          </a:p>
        </p:txBody>
      </p:sp>
      <p:pic>
        <p:nvPicPr>
          <p:cNvPr id="20484" name="Immagine 3"/>
          <p:cNvPicPr>
            <a:picLocks noChangeAspect="1"/>
          </p:cNvPicPr>
          <p:nvPr/>
        </p:nvPicPr>
        <p:blipFill>
          <a:blip r:embed="rId2"/>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a:spLocks/>
          </p:cNvSpPr>
          <p:nvPr/>
        </p:nvSpPr>
        <p:spPr bwMode="auto">
          <a:xfrm>
            <a:off x="4938713" y="992188"/>
            <a:ext cx="6281737" cy="5248275"/>
          </a:xfrm>
          <a:prstGeom prst="rect">
            <a:avLst/>
          </a:prstGeom>
          <a:noFill/>
          <a:ln w="9525">
            <a:noFill/>
            <a:miter lim="800000"/>
            <a:headEnd/>
            <a:tailEnd/>
          </a:ln>
        </p:spPr>
        <p:txBody>
          <a:bodyPr anchor="ctr"/>
          <a:lstStyle/>
          <a:p>
            <a:pPr defTabSz="914400">
              <a:spcBef>
                <a:spcPts val="1000"/>
              </a:spcBef>
              <a:buClr>
                <a:schemeClr val="accent1"/>
              </a:buClr>
              <a:buSzPct val="110000"/>
              <a:buFont typeface="Wingdings" pitchFamily="2" charset="2"/>
              <a:buChar char="§"/>
            </a:pPr>
            <a:endParaRPr lang="it-IT" sz="1400">
              <a:latin typeface="Rockwell" pitchFamily="18" charset="0"/>
            </a:endParaRPr>
          </a:p>
        </p:txBody>
      </p:sp>
      <p:graphicFrame>
        <p:nvGraphicFramePr>
          <p:cNvPr id="3" name="Diagramma 2">
            <a:extLst>
              <a:ext uri="{FF2B5EF4-FFF2-40B4-BE49-F238E27FC236}"/>
            </a:extLst>
          </p:cNvPr>
          <p:cNvGraphicFramePr/>
          <p:nvPr/>
        </p:nvGraphicFramePr>
        <p:xfrm>
          <a:off x="753979" y="2200976"/>
          <a:ext cx="11194181" cy="309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4">
            <a:extLst>
              <a:ext uri="{FF2B5EF4-FFF2-40B4-BE49-F238E27FC236}"/>
            </a:extLst>
          </p:cNvPr>
          <p:cNvSpPr>
            <a:spLocks noGrp="1"/>
          </p:cNvSpPr>
          <p:nvPr>
            <p:ph type="title"/>
          </p:nvPr>
        </p:nvSpPr>
        <p:spPr>
          <a:xfrm>
            <a:off x="512763" y="1266825"/>
            <a:ext cx="4632325" cy="1379538"/>
          </a:xfrm>
        </p:spPr>
        <p:txBody>
          <a:bodyPr/>
          <a:lstStyle/>
          <a:p>
            <a:pPr algn="l">
              <a:defRPr/>
            </a:pPr>
            <a:r>
              <a:rPr lang="it-IT" sz="2300" dirty="0" err="1"/>
              <a:t>lLe</a:t>
            </a:r>
            <a:r>
              <a:rPr lang="it-IT" sz="2300"/>
              <a:t> 3 </a:t>
            </a:r>
            <a:r>
              <a:rPr lang="it-IT" sz="2300" dirty="0"/>
              <a:t>macroaree oggetto di indagine</a:t>
            </a:r>
          </a:p>
        </p:txBody>
      </p:sp>
      <p:pic>
        <p:nvPicPr>
          <p:cNvPr id="21508" name="Immagine 3"/>
          <p:cNvPicPr>
            <a:picLocks noChangeAspect="1"/>
          </p:cNvPicPr>
          <p:nvPr/>
        </p:nvPicPr>
        <p:blipFill>
          <a:blip r:embed="rId7"/>
          <a:srcRect/>
          <a:stretch>
            <a:fillRect/>
          </a:stretch>
        </p:blipFill>
        <p:spPr bwMode="auto">
          <a:xfrm>
            <a:off x="0" y="5759450"/>
            <a:ext cx="1123950" cy="10493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Atlante</Template>
  <TotalTime>1357</TotalTime>
  <Words>1774</Words>
  <Application>Microsoft Macintosh PowerPoint</Application>
  <PresentationFormat>Personalizzato</PresentationFormat>
  <Paragraphs>105</Paragraphs>
  <Slides>18</Slides>
  <Notes>0</Notes>
  <HiddenSlides>0</HiddenSlides>
  <MMClips>0</MMClips>
  <ScaleCrop>false</ScaleCrop>
  <HeadingPairs>
    <vt:vector size="6" baseType="variant">
      <vt:variant>
        <vt:lpstr>Caratteri utilizzati</vt:lpstr>
      </vt:variant>
      <vt:variant>
        <vt:i4>5</vt:i4>
      </vt:variant>
      <vt:variant>
        <vt:lpstr>Modello struttura</vt:lpstr>
      </vt:variant>
      <vt:variant>
        <vt:i4>11</vt:i4>
      </vt:variant>
      <vt:variant>
        <vt:lpstr>Titoli diapositive</vt:lpstr>
      </vt:variant>
      <vt:variant>
        <vt:i4>18</vt:i4>
      </vt:variant>
    </vt:vector>
  </HeadingPairs>
  <TitlesOfParts>
    <vt:vector size="34" baseType="lpstr">
      <vt:lpstr>Arial</vt:lpstr>
      <vt:lpstr>Calibri Light</vt:lpstr>
      <vt:lpstr>Rockwell</vt:lpstr>
      <vt:lpstr>Wingdings</vt:lpstr>
      <vt:lpstr>Calibri</vt:lpstr>
      <vt:lpstr>Atlante</vt:lpstr>
      <vt:lpstr>Atlante</vt:lpstr>
      <vt:lpstr>Atlante</vt:lpstr>
      <vt:lpstr>Atlante</vt:lpstr>
      <vt:lpstr>Atlante</vt:lpstr>
      <vt:lpstr>Atlante</vt:lpstr>
      <vt:lpstr>Atlante</vt:lpstr>
      <vt:lpstr>Atlante</vt:lpstr>
      <vt:lpstr>Atlante</vt:lpstr>
      <vt:lpstr>Atlante</vt:lpstr>
      <vt:lpstr>Atlante</vt:lpstr>
      <vt:lpstr>IL NUOVO REGOLAMENTO  PER LE ATTIVITA’ STORICHE</vt:lpstr>
      <vt:lpstr>TUTELA DELLA PERMANENZA e  VALORIZZAZIONE</vt:lpstr>
      <vt:lpstr>I RIFERIMENTI NORMATIVI alla base dei provvedimenti di tutela</vt:lpstr>
      <vt:lpstr>LO STUDIO SCIENTIFICO</vt:lpstr>
      <vt:lpstr>LA SCHEDA </vt:lpstr>
      <vt:lpstr>Diapositiva 6</vt:lpstr>
      <vt:lpstr>- Eccellenze storiche  - Attività tradizionali  - Ambulanti storici</vt:lpstr>
      <vt:lpstr>I REQUISITI</vt:lpstr>
      <vt:lpstr>lLe 3 macroaree oggetto di indagine</vt:lpstr>
      <vt:lpstr>I 10 CRITERI di valutazione:</vt:lpstr>
      <vt:lpstr>  UN’UNICA LISTA (Sviluppo econ.  e Urbanistica) con conseguente aggiornamento cartografico  </vt:lpstr>
      <vt:lpstr>VINCOLI ALLA TRASFORMAZIONE  FUNZIONE DI ESERCIZIO STORICO</vt:lpstr>
      <vt:lpstr>IL PROCESSO DI INSERIMENTO di nuove attività nella LISTA</vt:lpstr>
      <vt:lpstr>La Commissione tecnica di valutazione</vt:lpstr>
      <vt:lpstr>LA RICHIESTA DI TRASFORMAZIONE E IL PROCESSO DI SVINCOLO</vt:lpstr>
      <vt:lpstr>Diapositiva 16</vt:lpstr>
      <vt:lpstr>LA MAPPA</vt:lpstr>
      <vt:lpstr>LE ATTIVITA’ FIORENTINE DI ECCELLENZA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NUOVO REGOLAMENTO ATTIVITA’ STORICHE</dc:title>
  <dc:creator>silvia giordano</dc:creator>
  <cp:lastModifiedBy>D58659</cp:lastModifiedBy>
  <cp:revision>56</cp:revision>
  <cp:lastPrinted>2018-05-24T09:43:26Z</cp:lastPrinted>
  <dcterms:created xsi:type="dcterms:W3CDTF">2018-04-23T13:12:28Z</dcterms:created>
  <dcterms:modified xsi:type="dcterms:W3CDTF">2018-05-24T13:35:03Z</dcterms:modified>
</cp:coreProperties>
</file>